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118"/>
  </p:notesMasterIdLst>
  <p:sldIdLst>
    <p:sldId id="2930" r:id="rId5"/>
    <p:sldId id="2147483182" r:id="rId6"/>
    <p:sldId id="2147483183" r:id="rId7"/>
    <p:sldId id="2147483181" r:id="rId8"/>
    <p:sldId id="2147483126" r:id="rId9"/>
    <p:sldId id="2147483261" r:id="rId10"/>
    <p:sldId id="2147483375" r:id="rId11"/>
    <p:sldId id="2147483262" r:id="rId12"/>
    <p:sldId id="2147483263" r:id="rId13"/>
    <p:sldId id="2147483265" r:id="rId14"/>
    <p:sldId id="2147483264" r:id="rId15"/>
    <p:sldId id="2147483266" r:id="rId16"/>
    <p:sldId id="2147483357" r:id="rId17"/>
    <p:sldId id="2147483358" r:id="rId18"/>
    <p:sldId id="2147483359" r:id="rId19"/>
    <p:sldId id="2147483355" r:id="rId20"/>
    <p:sldId id="2147483361" r:id="rId21"/>
    <p:sldId id="2147483362" r:id="rId22"/>
    <p:sldId id="2147483363" r:id="rId23"/>
    <p:sldId id="2147483376" r:id="rId24"/>
    <p:sldId id="2147483295" r:id="rId25"/>
    <p:sldId id="2147483367" r:id="rId26"/>
    <p:sldId id="2147483303" r:id="rId27"/>
    <p:sldId id="2147483304" r:id="rId28"/>
    <p:sldId id="2147483297" r:id="rId29"/>
    <p:sldId id="2147483298" r:id="rId30"/>
    <p:sldId id="2147483299" r:id="rId31"/>
    <p:sldId id="2147483300" r:id="rId32"/>
    <p:sldId id="2147483301" r:id="rId33"/>
    <p:sldId id="2147483302" r:id="rId34"/>
    <p:sldId id="2147483377" r:id="rId35"/>
    <p:sldId id="2147483312" r:id="rId36"/>
    <p:sldId id="2147483314" r:id="rId37"/>
    <p:sldId id="2147483318" r:id="rId38"/>
    <p:sldId id="2147483364" r:id="rId39"/>
    <p:sldId id="2147483365" r:id="rId40"/>
    <p:sldId id="2147483313" r:id="rId41"/>
    <p:sldId id="2147483296" r:id="rId42"/>
    <p:sldId id="2147483305" r:id="rId43"/>
    <p:sldId id="2147483307" r:id="rId44"/>
    <p:sldId id="2147483315" r:id="rId45"/>
    <p:sldId id="2147483308" r:id="rId46"/>
    <p:sldId id="2147483316" r:id="rId47"/>
    <p:sldId id="2147483309" r:id="rId48"/>
    <p:sldId id="2147483317" r:id="rId49"/>
    <p:sldId id="2147483310" r:id="rId50"/>
    <p:sldId id="2147483311" r:id="rId51"/>
    <p:sldId id="2147483378" r:id="rId52"/>
    <p:sldId id="2147483306" r:id="rId53"/>
    <p:sldId id="2147483328" r:id="rId54"/>
    <p:sldId id="2147483332" r:id="rId55"/>
    <p:sldId id="2147483333" r:id="rId56"/>
    <p:sldId id="2147483290" r:id="rId57"/>
    <p:sldId id="2147483291" r:id="rId58"/>
    <p:sldId id="2147483329" r:id="rId59"/>
    <p:sldId id="2147483330" r:id="rId60"/>
    <p:sldId id="2147483331" r:id="rId61"/>
    <p:sldId id="2147483334" r:id="rId62"/>
    <p:sldId id="2147483335" r:id="rId63"/>
    <p:sldId id="2147483336" r:id="rId64"/>
    <p:sldId id="2147483337" r:id="rId65"/>
    <p:sldId id="2147483338" r:id="rId66"/>
    <p:sldId id="2147483339" r:id="rId67"/>
    <p:sldId id="2147483340" r:id="rId68"/>
    <p:sldId id="2147483341" r:id="rId69"/>
    <p:sldId id="2147483342" r:id="rId70"/>
    <p:sldId id="2147483343" r:id="rId71"/>
    <p:sldId id="2147483344" r:id="rId72"/>
    <p:sldId id="2147483345" r:id="rId73"/>
    <p:sldId id="2147483379" r:id="rId74"/>
    <p:sldId id="2147483269" r:id="rId75"/>
    <p:sldId id="2147483268" r:id="rId76"/>
    <p:sldId id="2147483271" r:id="rId77"/>
    <p:sldId id="2147483273" r:id="rId78"/>
    <p:sldId id="2147483272" r:id="rId79"/>
    <p:sldId id="2147483276" r:id="rId80"/>
    <p:sldId id="2147483347" r:id="rId81"/>
    <p:sldId id="2147483348" r:id="rId82"/>
    <p:sldId id="2147483282" r:id="rId83"/>
    <p:sldId id="2147483277" r:id="rId84"/>
    <p:sldId id="2147483278" r:id="rId85"/>
    <p:sldId id="2147483279" r:id="rId86"/>
    <p:sldId id="2147483270" r:id="rId87"/>
    <p:sldId id="2147483280" r:id="rId88"/>
    <p:sldId id="2147483366" r:id="rId89"/>
    <p:sldId id="2147483281" r:id="rId90"/>
    <p:sldId id="2147483283" r:id="rId91"/>
    <p:sldId id="2147483346" r:id="rId92"/>
    <p:sldId id="2147483284" r:id="rId93"/>
    <p:sldId id="2147483285" r:id="rId94"/>
    <p:sldId id="2147483286" r:id="rId95"/>
    <p:sldId id="2147483350" r:id="rId96"/>
    <p:sldId id="2147483360" r:id="rId97"/>
    <p:sldId id="2147483288" r:id="rId98"/>
    <p:sldId id="2147483287" r:id="rId99"/>
    <p:sldId id="2147483289" r:id="rId100"/>
    <p:sldId id="2147483292" r:id="rId101"/>
    <p:sldId id="2147483351" r:id="rId102"/>
    <p:sldId id="2147483352" r:id="rId103"/>
    <p:sldId id="2147483353" r:id="rId104"/>
    <p:sldId id="2147483370" r:id="rId105"/>
    <p:sldId id="2147483354" r:id="rId106"/>
    <p:sldId id="2147483380" r:id="rId107"/>
    <p:sldId id="2147483369" r:id="rId108"/>
    <p:sldId id="2147483371" r:id="rId109"/>
    <p:sldId id="2147483372" r:id="rId110"/>
    <p:sldId id="2147483373" r:id="rId111"/>
    <p:sldId id="2147483374" r:id="rId112"/>
    <p:sldId id="2147483274" r:id="rId113"/>
    <p:sldId id="2147483184" r:id="rId114"/>
    <p:sldId id="2147483197" r:id="rId115"/>
    <p:sldId id="2147483260" r:id="rId116"/>
    <p:sldId id="2147483158" r:id="rId117"/>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8219BBCC-5B3F-4B50-82A3-B17EAA7DEC8A}">
          <p14:sldIdLst>
            <p14:sldId id="2930"/>
            <p14:sldId id="2147483182"/>
            <p14:sldId id="2147483183"/>
            <p14:sldId id="2147483181"/>
            <p14:sldId id="2147483126"/>
            <p14:sldId id="2147483261"/>
          </p14:sldIdLst>
        </p14:section>
        <p14:section name="Overview" id="{72FCE04C-C27E-4409-98F5-68C28DADAB9B}">
          <p14:sldIdLst>
            <p14:sldId id="2147483375"/>
            <p14:sldId id="2147483262"/>
            <p14:sldId id="2147483263"/>
            <p14:sldId id="2147483265"/>
            <p14:sldId id="2147483264"/>
            <p14:sldId id="2147483266"/>
            <p14:sldId id="2147483357"/>
            <p14:sldId id="2147483358"/>
            <p14:sldId id="2147483359"/>
            <p14:sldId id="2147483355"/>
            <p14:sldId id="2147483361"/>
            <p14:sldId id="2147483362"/>
            <p14:sldId id="2147483363"/>
          </p14:sldIdLst>
        </p14:section>
        <p14:section name="Hooks" id="{019043D2-982F-4E07-A247-9D68C2BB078A}">
          <p14:sldIdLst>
            <p14:sldId id="2147483376"/>
            <p14:sldId id="2147483295"/>
            <p14:sldId id="2147483367"/>
            <p14:sldId id="2147483303"/>
            <p14:sldId id="2147483304"/>
            <p14:sldId id="2147483297"/>
            <p14:sldId id="2147483298"/>
            <p14:sldId id="2147483299"/>
            <p14:sldId id="2147483300"/>
            <p14:sldId id="2147483301"/>
            <p14:sldId id="2147483302"/>
          </p14:sldIdLst>
        </p14:section>
        <p14:section name="Response Types" id="{DA11E2A8-CC9C-4609-A32F-703C4C956C78}">
          <p14:sldIdLst>
            <p14:sldId id="2147483377"/>
            <p14:sldId id="2147483312"/>
            <p14:sldId id="2147483314"/>
            <p14:sldId id="2147483318"/>
            <p14:sldId id="2147483364"/>
            <p14:sldId id="2147483365"/>
            <p14:sldId id="2147483313"/>
            <p14:sldId id="2147483296"/>
            <p14:sldId id="2147483305"/>
            <p14:sldId id="2147483307"/>
            <p14:sldId id="2147483315"/>
            <p14:sldId id="2147483308"/>
            <p14:sldId id="2147483316"/>
            <p14:sldId id="2147483309"/>
            <p14:sldId id="2147483317"/>
            <p14:sldId id="2147483310"/>
            <p14:sldId id="2147483311"/>
          </p14:sldIdLst>
        </p14:section>
        <p14:section name="Coverage Information" id="{36C62510-0EA5-407A-955F-8AFAED680205}">
          <p14:sldIdLst>
            <p14:sldId id="2147483378"/>
            <p14:sldId id="2147483306"/>
            <p14:sldId id="2147483328"/>
            <p14:sldId id="2147483332"/>
            <p14:sldId id="2147483333"/>
            <p14:sldId id="2147483290"/>
            <p14:sldId id="2147483291"/>
            <p14:sldId id="2147483329"/>
            <p14:sldId id="2147483330"/>
            <p14:sldId id="2147483331"/>
            <p14:sldId id="2147483334"/>
            <p14:sldId id="2147483335"/>
            <p14:sldId id="2147483336"/>
            <p14:sldId id="2147483337"/>
            <p14:sldId id="2147483338"/>
            <p14:sldId id="2147483339"/>
            <p14:sldId id="2147483340"/>
            <p14:sldId id="2147483341"/>
            <p14:sldId id="2147483342"/>
            <p14:sldId id="2147483343"/>
            <p14:sldId id="2147483344"/>
            <p14:sldId id="2147483345"/>
          </p14:sldIdLst>
        </p14:section>
        <p14:section name="CRD Workflow" id="{84D3EFB6-B4E9-4151-AB9B-85D363923D15}">
          <p14:sldIdLst>
            <p14:sldId id="2147483379"/>
            <p14:sldId id="2147483269"/>
            <p14:sldId id="2147483268"/>
            <p14:sldId id="2147483271"/>
            <p14:sldId id="2147483273"/>
            <p14:sldId id="2147483272"/>
            <p14:sldId id="2147483276"/>
            <p14:sldId id="2147483347"/>
            <p14:sldId id="2147483348"/>
            <p14:sldId id="2147483282"/>
            <p14:sldId id="2147483277"/>
            <p14:sldId id="2147483278"/>
            <p14:sldId id="2147483279"/>
            <p14:sldId id="2147483270"/>
            <p14:sldId id="2147483280"/>
            <p14:sldId id="2147483366"/>
            <p14:sldId id="2147483281"/>
            <p14:sldId id="2147483283"/>
            <p14:sldId id="2147483346"/>
            <p14:sldId id="2147483284"/>
            <p14:sldId id="2147483285"/>
            <p14:sldId id="2147483286"/>
            <p14:sldId id="2147483350"/>
            <p14:sldId id="2147483360"/>
            <p14:sldId id="2147483288"/>
            <p14:sldId id="2147483287"/>
            <p14:sldId id="2147483289"/>
            <p14:sldId id="2147483292"/>
            <p14:sldId id="2147483351"/>
            <p14:sldId id="2147483352"/>
            <p14:sldId id="2147483353"/>
            <p14:sldId id="2147483370"/>
            <p14:sldId id="2147483354"/>
          </p14:sldIdLst>
        </p14:section>
        <p14:section name="Additional Considerations" id="{B52E10BC-95A2-4B04-B453-AEF67EB690AC}">
          <p14:sldIdLst>
            <p14:sldId id="2147483380"/>
            <p14:sldId id="2147483369"/>
            <p14:sldId id="2147483371"/>
            <p14:sldId id="2147483372"/>
            <p14:sldId id="2147483373"/>
            <p14:sldId id="2147483374"/>
            <p14:sldId id="2147483274"/>
            <p14:sldId id="2147483184"/>
          </p14:sldIdLst>
        </p14:section>
        <p14:section name="Summing Up" id="{C65FE3C2-3407-4FF8-8489-E7D7FC9EFDCF}">
          <p14:sldIdLst>
            <p14:sldId id="2147483197"/>
            <p14:sldId id="2147483260"/>
            <p14:sldId id="2147483158"/>
          </p14:sldIdLst>
        </p14:section>
      </p14:sectionLst>
    </p:ext>
    <p:ext uri="{EFAFB233-063F-42B5-8137-9DF3F51BA10A}">
      <p15:sldGuideLst xmlns:p15="http://schemas.microsoft.com/office/powerpoint/2012/main">
        <p15:guide id="1" pos="600" userDrawn="1">
          <p15:clr>
            <a:srgbClr val="A4A3A4"/>
          </p15:clr>
        </p15:guide>
        <p15:guide id="2" orient="horz" pos="2664" userDrawn="1">
          <p15:clr>
            <a:srgbClr val="A4A3A4"/>
          </p15:clr>
        </p15:guide>
        <p15:guide id="3"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FB4114-6BE1-6949-A4E0-C95ACCC1C3B1}" name="Crystal Kallem" initials="" userId="S::crystal.kallem@pocp.com::cf198385-2c46-4200-97af-81ffa90ba811" providerId="AD"/>
  <p188:author id="{B4E91F57-4575-39C6-1247-3E33EA7CFF16}" name="Crystal Kallem" initials="CK" userId="S::crystal.kallem@ckconsultingllc.com::d0b49d48-d104-4cc9-a5a8-057dc311aeba" providerId="AD"/>
  <p188:author id="{13AA608C-18F5-9CD5-7F38-B06DDD59B843}" name="Guest User" initials="GU" userId="S::urn:spo:anon#2de5f567545df82bacb812e29d64652add563552d69fea97197e9963dd265113::" providerId="AD"/>
  <p188:author id="{F75CD995-BEB9-609C-5AA2-9F282FE27860}" name="Michele Galioto" initials="MG" userId="S::michele.galioto@pocp.com::166f4011-c300-4111-b6e8-58838df26dc7" providerId="AD"/>
  <p188:author id="{2C1768AA-E4C0-C584-A340-2B3F8FE75C5D}" name="Leslie Amoros" initials="" userId="S::leslie.amoros@pocp.com::feb29b94-f3f8-48e9-aee9-8cf49a642336" providerId="AD"/>
  <p188:author id="{485FF3D2-16CD-67B1-CB16-3EDCCBFAC87B}" name="Jocelyn Keegan" initials="JK" userId="S::jocelyn.keegan@pocp.com::1c79b783-4f44-4a01-a608-d390b403a403" providerId="AD"/>
  <p188:author id="{87E33CE1-988F-A09D-5926-B4B866B39288}" name="Alix Goss" initials="AG" userId="S::alix.goss@pocp.com::66981775-1c87-4ec0-9080-c2d94b58a85f" providerId="AD"/>
  <p188:author id="{51BC55F5-65B6-3272-E0A2-405AD7166879}" name="Yan Heras" initials="YH" userId="f2b1316761da924a"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Vanessa Candelora" initials="VC" lastIdx="3" clrIdx="6">
    <p:extLst>
      <p:ext uri="{19B8F6BF-5375-455C-9EA6-DF929625EA0E}">
        <p15:presenceInfo xmlns:p15="http://schemas.microsoft.com/office/powerpoint/2012/main" userId="Vanessa Candelora" providerId="None"/>
      </p:ext>
    </p:extLst>
  </p:cmAuthor>
  <p:cmAuthor id="1" name="Dana Marcelonis" initials="DM" lastIdx="106" clrIdx="0">
    <p:extLst>
      <p:ext uri="{19B8F6BF-5375-455C-9EA6-DF929625EA0E}">
        <p15:presenceInfo xmlns:p15="http://schemas.microsoft.com/office/powerpoint/2012/main" userId="Dana Marcelonis" providerId="None"/>
      </p:ext>
    </p:extLst>
  </p:cmAuthor>
  <p:cmAuthor id="8" name="Guest User" initials="GU [2]" lastIdx="30" clrIdx="7">
    <p:extLst>
      <p:ext uri="{19B8F6BF-5375-455C-9EA6-DF929625EA0E}">
        <p15:presenceInfo xmlns:p15="http://schemas.microsoft.com/office/powerpoint/2012/main" userId="S::urn:spo:anon#4b16d5f1a5f512349c7f84a3a5afa89e699b93847f7f5764df98f2852b5f403c::" providerId="AD"/>
      </p:ext>
    </p:extLst>
  </p:cmAuthor>
  <p:cmAuthor id="2" name="Jocelyn Keegan" initials="JK" lastIdx="56" clrIdx="1">
    <p:extLst>
      <p:ext uri="{19B8F6BF-5375-455C-9EA6-DF929625EA0E}">
        <p15:presenceInfo xmlns:p15="http://schemas.microsoft.com/office/powerpoint/2012/main" userId="Jocelyn Keegan" providerId="None"/>
      </p:ext>
    </p:extLst>
  </p:cmAuthor>
  <p:cmAuthor id="3" name="Kathy Moncelsi" initials="KM" lastIdx="4" clrIdx="2">
    <p:extLst>
      <p:ext uri="{19B8F6BF-5375-455C-9EA6-DF929625EA0E}">
        <p15:presenceInfo xmlns:p15="http://schemas.microsoft.com/office/powerpoint/2012/main" userId="Kathy Moncelsi" providerId="None"/>
      </p:ext>
    </p:extLst>
  </p:cmAuthor>
  <p:cmAuthor id="4" name="Alix Goss" initials="AG" lastIdx="1" clrIdx="3">
    <p:extLst>
      <p:ext uri="{19B8F6BF-5375-455C-9EA6-DF929625EA0E}">
        <p15:presenceInfo xmlns:p15="http://schemas.microsoft.com/office/powerpoint/2012/main" userId="S::alix@imprado.com::48a8f9be-3a6f-4085-90cb-1a4a0cce6f59" providerId="AD"/>
      </p:ext>
    </p:extLst>
  </p:cmAuthor>
  <p:cmAuthor id="5" name="Jocelyn Keegan" initials="JK [2]" lastIdx="12" clrIdx="4">
    <p:extLst>
      <p:ext uri="{19B8F6BF-5375-455C-9EA6-DF929625EA0E}">
        <p15:presenceInfo xmlns:p15="http://schemas.microsoft.com/office/powerpoint/2012/main" userId="S::jocelyn.keegan@pocp.com::1c79b783-4f44-4a01-a608-d390b403a403" providerId="AD"/>
      </p:ext>
    </p:extLst>
  </p:cmAuthor>
  <p:cmAuthor id="6" name="Guest User" initials="GU" lastIdx="3" clrIdx="5">
    <p:extLst>
      <p:ext uri="{19B8F6BF-5375-455C-9EA6-DF929625EA0E}">
        <p15:presenceInfo xmlns:p15="http://schemas.microsoft.com/office/powerpoint/2012/main" userId="S::urn:spo:anon#9bf65f3cdd3c6e88b9646dad6aa4a9ebe37c124c18c13df3c5fda69c8a94c4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A91F24"/>
    <a:srgbClr val="51657F"/>
    <a:srgbClr val="042F52"/>
    <a:srgbClr val="EFB47F"/>
    <a:srgbClr val="677D9D"/>
    <a:srgbClr val="384049"/>
    <a:srgbClr val="E4E4E4"/>
    <a:srgbClr val="D6843C"/>
    <a:srgbClr val="D5A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3C30CC-4989-4B5D-A6AA-14DD91046E4D}">
  <a:tblStyle styleId="{263C30CC-4989-4B5D-A6AA-14DD91046E4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7E7"/>
          </a:solidFill>
        </a:fill>
      </a:tcStyle>
    </a:wholeTbl>
    <a:band1H>
      <a:tcTxStyle/>
      <a:tcStyle>
        <a:tcBdr/>
        <a:fill>
          <a:solidFill>
            <a:srgbClr val="E1CBCB"/>
          </a:solidFill>
        </a:fill>
      </a:tcStyle>
    </a:band1H>
    <a:band2H>
      <a:tcTxStyle/>
      <a:tcStyle>
        <a:tcBdr/>
      </a:tcStyle>
    </a:band2H>
    <a:band1V>
      <a:tcTxStyle/>
      <a:tcStyle>
        <a:tcBdr/>
        <a:fill>
          <a:solidFill>
            <a:srgbClr val="E1CB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79" d="100"/>
          <a:sy n="79" d="100"/>
        </p:scale>
        <p:origin x="102" y="492"/>
      </p:cViewPr>
      <p:guideLst>
        <p:guide pos="600"/>
        <p:guide orient="horz" pos="2664"/>
        <p:guide orient="horz" pos="314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commentAuthors" Target="commentAuthor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b="1" dirty="0"/>
            <a:t>CRD Overview</a:t>
          </a:r>
          <a:endParaRPr lang="en-CA" b="1"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b="1" dirty="0"/>
            <a:t>CRD Hooks</a:t>
          </a:r>
          <a:endParaRPr lang="en-CA" b="1"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b="0" dirty="0"/>
            <a:t>CRD Hooks</a:t>
          </a:r>
          <a:endParaRPr lang="en-CA" b="0"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b="1" dirty="0"/>
            <a:t>Response Types</a:t>
          </a:r>
          <a:endParaRPr lang="en-CA" b="1"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a:ln>
          <a:solidFill>
            <a:srgbClr val="616161"/>
          </a:solidFill>
        </a:ln>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a:ln w="57150">
          <a:solidFill>
            <a:srgbClr val="616161"/>
          </a:solidFill>
        </a:ln>
      </dgm:spPr>
      <dgm:t>
        <a:bodyPr/>
        <a:lstStyle/>
        <a:p>
          <a:r>
            <a:rPr lang="en-US" b="1" dirty="0"/>
            <a:t>Coverage Information</a:t>
          </a:r>
          <a:endParaRPr lang="en-CA" b="1"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w="57150">
          <a:solidFill>
            <a:schemeClr val="bg2">
              <a:lumMod val="40000"/>
              <a:lumOff val="60000"/>
            </a:schemeClr>
          </a:solidFill>
        </a:ln>
      </dgm:spPr>
      <dgm:t>
        <a:bodyPr/>
        <a:lstStyle/>
        <a:p>
          <a:r>
            <a:rPr lang="en-US" b="1" dirty="0"/>
            <a:t>CRD Workflow</a:t>
          </a:r>
          <a:endParaRPr lang="en-CA" b="1"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2CE71D-BC2A-4B37-BB52-FFAD832EAF69}" type="doc">
      <dgm:prSet loTypeId="urn:microsoft.com/office/officeart/2005/8/layout/hProcess9" loCatId="process" qsTypeId="urn:microsoft.com/office/officeart/2005/8/quickstyle/simple1" qsCatId="simple" csTypeId="urn:microsoft.com/office/officeart/2005/8/colors/accent1_2" csCatId="accent1" phldr="1"/>
      <dgm:spPr/>
    </dgm:pt>
    <dgm:pt modelId="{1CBA01A3-115F-45EB-B685-517BE447746D}">
      <dgm:prSet phldrT="[Text]"/>
      <dgm:spPr>
        <a:solidFill>
          <a:schemeClr val="bg2"/>
        </a:solidFill>
      </dgm:spPr>
      <dgm:t>
        <a:bodyPr/>
        <a:lstStyle/>
        <a:p>
          <a:r>
            <a:rPr lang="en-US"/>
            <a:t>Enable Service</a:t>
          </a:r>
          <a:endParaRPr lang="en-CA"/>
        </a:p>
      </dgm:t>
    </dgm:pt>
    <dgm:pt modelId="{4C9E0BC9-92B2-41A5-AA24-8ED9BCF81B12}" type="parTrans" cxnId="{B3371825-CBDF-4C1A-A63E-3848FB91C9CD}">
      <dgm:prSet/>
      <dgm:spPr/>
      <dgm:t>
        <a:bodyPr/>
        <a:lstStyle/>
        <a:p>
          <a:endParaRPr lang="en-CA"/>
        </a:p>
      </dgm:t>
    </dgm:pt>
    <dgm:pt modelId="{3D4984D8-54C2-4BC8-A752-DAD1F640D386}" type="sibTrans" cxnId="{B3371825-CBDF-4C1A-A63E-3848FB91C9CD}">
      <dgm:prSet/>
      <dgm:spPr/>
      <dgm:t>
        <a:bodyPr/>
        <a:lstStyle/>
        <a:p>
          <a:endParaRPr lang="en-CA"/>
        </a:p>
      </dgm:t>
    </dgm:pt>
    <dgm:pt modelId="{B655583C-8C72-4AF6-9AAE-388EF0EEE05B}">
      <dgm:prSet phldrT="[Text]"/>
      <dgm:spPr>
        <a:solidFill>
          <a:schemeClr val="accent2">
            <a:lumMod val="75000"/>
          </a:schemeClr>
        </a:solidFill>
      </dgm:spPr>
      <dgm:t>
        <a:bodyPr/>
        <a:lstStyle/>
        <a:p>
          <a:r>
            <a:rPr lang="en-US" dirty="0"/>
            <a:t>Service Discovery</a:t>
          </a:r>
          <a:endParaRPr lang="en-CA" dirty="0"/>
        </a:p>
      </dgm:t>
    </dgm:pt>
    <dgm:pt modelId="{3A277007-E4AF-4BEA-96FD-46693430468A}" type="parTrans" cxnId="{F5E0E548-12AA-4D0C-AF9D-429D8F22BD66}">
      <dgm:prSet/>
      <dgm:spPr/>
      <dgm:t>
        <a:bodyPr/>
        <a:lstStyle/>
        <a:p>
          <a:endParaRPr lang="en-CA"/>
        </a:p>
      </dgm:t>
    </dgm:pt>
    <dgm:pt modelId="{F445D84C-281C-4ABB-9686-A8213842AF95}" type="sibTrans" cxnId="{F5E0E548-12AA-4D0C-AF9D-429D8F22BD66}">
      <dgm:prSet/>
      <dgm:spPr/>
      <dgm:t>
        <a:bodyPr/>
        <a:lstStyle/>
        <a:p>
          <a:endParaRPr lang="en-CA"/>
        </a:p>
      </dgm:t>
    </dgm:pt>
    <dgm:pt modelId="{B7EF0118-71DE-471E-A625-772A2042C47D}">
      <dgm:prSet phldrT="[Text]"/>
      <dgm:spPr>
        <a:solidFill>
          <a:schemeClr val="accent3"/>
        </a:solidFill>
      </dgm:spPr>
      <dgm:t>
        <a:bodyPr/>
        <a:lstStyle/>
        <a:p>
          <a:r>
            <a:rPr lang="en-US" dirty="0"/>
            <a:t>Hook Prefetch</a:t>
          </a:r>
          <a:endParaRPr lang="en-CA" dirty="0"/>
        </a:p>
      </dgm:t>
    </dgm:pt>
    <dgm:pt modelId="{ABA289E2-A8A3-4B83-8F94-B3BD6B067417}" type="parTrans" cxnId="{95FD3F88-9272-452F-B1A9-5DF2EBAA3F33}">
      <dgm:prSet/>
      <dgm:spPr/>
      <dgm:t>
        <a:bodyPr/>
        <a:lstStyle/>
        <a:p>
          <a:endParaRPr lang="en-CA"/>
        </a:p>
      </dgm:t>
    </dgm:pt>
    <dgm:pt modelId="{C8ABDF1C-95DD-4CA4-A7A4-E5FE35C408CB}" type="sibTrans" cxnId="{95FD3F88-9272-452F-B1A9-5DF2EBAA3F33}">
      <dgm:prSet/>
      <dgm:spPr/>
      <dgm:t>
        <a:bodyPr/>
        <a:lstStyle/>
        <a:p>
          <a:endParaRPr lang="en-CA"/>
        </a:p>
      </dgm:t>
    </dgm:pt>
    <dgm:pt modelId="{829507E0-2BD8-408C-9E24-78ABC0CA440B}">
      <dgm:prSet phldrT="[Text]"/>
      <dgm:spPr>
        <a:solidFill>
          <a:schemeClr val="accent1">
            <a:lumMod val="75000"/>
          </a:schemeClr>
        </a:solidFill>
      </dgm:spPr>
      <dgm:t>
        <a:bodyPr/>
        <a:lstStyle/>
        <a:p>
          <a:r>
            <a:rPr lang="en-US" dirty="0"/>
            <a:t>Invoke Hook</a:t>
          </a:r>
          <a:endParaRPr lang="en-CA" dirty="0"/>
        </a:p>
      </dgm:t>
    </dgm:pt>
    <dgm:pt modelId="{71B43759-275D-4C20-B002-ACD807DA6DFE}" type="parTrans" cxnId="{88431FEC-CE23-412D-9EE9-714D7225BDA9}">
      <dgm:prSet/>
      <dgm:spPr/>
      <dgm:t>
        <a:bodyPr/>
        <a:lstStyle/>
        <a:p>
          <a:endParaRPr lang="en-CA"/>
        </a:p>
      </dgm:t>
    </dgm:pt>
    <dgm:pt modelId="{79BB4286-935C-4B4B-863B-CE67F57709CF}" type="sibTrans" cxnId="{88431FEC-CE23-412D-9EE9-714D7225BDA9}">
      <dgm:prSet/>
      <dgm:spPr/>
      <dgm:t>
        <a:bodyPr/>
        <a:lstStyle/>
        <a:p>
          <a:endParaRPr lang="en-CA"/>
        </a:p>
      </dgm:t>
    </dgm:pt>
    <dgm:pt modelId="{A575E318-F76A-46DF-8020-723872F4FA13}">
      <dgm:prSet phldrT="[Text]"/>
      <dgm:spPr>
        <a:solidFill>
          <a:schemeClr val="accent5">
            <a:lumMod val="60000"/>
            <a:lumOff val="40000"/>
          </a:schemeClr>
        </a:solidFill>
      </dgm:spPr>
      <dgm:t>
        <a:bodyPr/>
        <a:lstStyle/>
        <a:p>
          <a:r>
            <a:rPr lang="en-US" dirty="0"/>
            <a:t>Data Retrieval</a:t>
          </a:r>
          <a:endParaRPr lang="en-CA" dirty="0"/>
        </a:p>
      </dgm:t>
    </dgm:pt>
    <dgm:pt modelId="{59F7A724-7900-4741-92E2-8942F93CF484}" type="parTrans" cxnId="{84211F00-1E22-43D8-B6D5-E29DD3CA938C}">
      <dgm:prSet/>
      <dgm:spPr/>
      <dgm:t>
        <a:bodyPr/>
        <a:lstStyle/>
        <a:p>
          <a:endParaRPr lang="en-CA"/>
        </a:p>
      </dgm:t>
    </dgm:pt>
    <dgm:pt modelId="{AF14068C-D8B5-4D5F-99B9-EE229D6A5EEF}" type="sibTrans" cxnId="{84211F00-1E22-43D8-B6D5-E29DD3CA938C}">
      <dgm:prSet/>
      <dgm:spPr/>
      <dgm:t>
        <a:bodyPr/>
        <a:lstStyle/>
        <a:p>
          <a:endParaRPr lang="en-CA"/>
        </a:p>
      </dgm:t>
    </dgm:pt>
    <dgm:pt modelId="{1F0725F6-3B2D-4ED4-B689-CA6952C48041}">
      <dgm:prSet phldrT="[Text]"/>
      <dgm:spPr/>
      <dgm:t>
        <a:bodyPr/>
        <a:lstStyle/>
        <a:p>
          <a:r>
            <a:rPr lang="en-US" dirty="0"/>
            <a:t>Hook Response</a:t>
          </a:r>
          <a:endParaRPr lang="en-CA" dirty="0"/>
        </a:p>
      </dgm:t>
    </dgm:pt>
    <dgm:pt modelId="{435301DD-1103-4D73-A963-A7EA301EE78E}" type="parTrans" cxnId="{D090586B-2E16-4882-9111-DEDA8B6045BA}">
      <dgm:prSet/>
      <dgm:spPr/>
      <dgm:t>
        <a:bodyPr/>
        <a:lstStyle/>
        <a:p>
          <a:endParaRPr lang="en-CA"/>
        </a:p>
      </dgm:t>
    </dgm:pt>
    <dgm:pt modelId="{50354AFB-A237-48D0-9F59-8A7B1E89D2D8}" type="sibTrans" cxnId="{D090586B-2E16-4882-9111-DEDA8B6045BA}">
      <dgm:prSet/>
      <dgm:spPr/>
      <dgm:t>
        <a:bodyPr/>
        <a:lstStyle/>
        <a:p>
          <a:endParaRPr lang="en-CA"/>
        </a:p>
      </dgm:t>
    </dgm:pt>
    <dgm:pt modelId="{FEDE6A23-2EB9-45CC-879F-225439BE156A}">
      <dgm:prSet phldrT="[Text]"/>
      <dgm:spPr>
        <a:solidFill>
          <a:schemeClr val="accent6"/>
        </a:solidFill>
      </dgm:spPr>
      <dgm:t>
        <a:bodyPr/>
        <a:lstStyle/>
        <a:p>
          <a:r>
            <a:rPr lang="en-US" dirty="0"/>
            <a:t>Act on hook information</a:t>
          </a:r>
          <a:endParaRPr lang="en-CA" dirty="0"/>
        </a:p>
      </dgm:t>
    </dgm:pt>
    <dgm:pt modelId="{753633FD-063F-4184-8DEA-97AF23B12DB9}" type="parTrans" cxnId="{55EF310D-AAC3-4A2D-B04C-2C6AF5AEC178}">
      <dgm:prSet/>
      <dgm:spPr/>
      <dgm:t>
        <a:bodyPr/>
        <a:lstStyle/>
        <a:p>
          <a:endParaRPr lang="en-CA"/>
        </a:p>
      </dgm:t>
    </dgm:pt>
    <dgm:pt modelId="{89B3B864-5FE1-4151-A45B-0A987730AE93}" type="sibTrans" cxnId="{55EF310D-AAC3-4A2D-B04C-2C6AF5AEC178}">
      <dgm:prSet/>
      <dgm:spPr/>
      <dgm:t>
        <a:bodyPr/>
        <a:lstStyle/>
        <a:p>
          <a:endParaRPr lang="en-CA"/>
        </a:p>
      </dgm:t>
    </dgm:pt>
    <dgm:pt modelId="{18801CF7-DE09-42A6-AD89-292F9EE5F44F}" type="pres">
      <dgm:prSet presAssocID="{8E2CE71D-BC2A-4B37-BB52-FFAD832EAF69}" presName="CompostProcess" presStyleCnt="0">
        <dgm:presLayoutVars>
          <dgm:dir/>
          <dgm:resizeHandles val="exact"/>
        </dgm:presLayoutVars>
      </dgm:prSet>
      <dgm:spPr/>
    </dgm:pt>
    <dgm:pt modelId="{BBD7C87D-7372-44FC-A435-5AB12FAACB71}" type="pres">
      <dgm:prSet presAssocID="{8E2CE71D-BC2A-4B37-BB52-FFAD832EAF69}" presName="arrow" presStyleLbl="bgShp" presStyleIdx="0" presStyleCnt="1"/>
      <dgm:spPr/>
    </dgm:pt>
    <dgm:pt modelId="{193A87F5-EE69-49BB-AA54-23B03C0D980C}" type="pres">
      <dgm:prSet presAssocID="{8E2CE71D-BC2A-4B37-BB52-FFAD832EAF69}" presName="linearProcess" presStyleCnt="0"/>
      <dgm:spPr/>
    </dgm:pt>
    <dgm:pt modelId="{18754F7C-8E44-4B41-AB8B-7DC442189AB2}" type="pres">
      <dgm:prSet presAssocID="{1CBA01A3-115F-45EB-B685-517BE447746D}" presName="textNode" presStyleLbl="node1" presStyleIdx="0" presStyleCnt="7">
        <dgm:presLayoutVars>
          <dgm:bulletEnabled val="1"/>
        </dgm:presLayoutVars>
      </dgm:prSet>
      <dgm:spPr/>
    </dgm:pt>
    <dgm:pt modelId="{0936FCF2-B704-4FA2-A876-466335AD9725}" type="pres">
      <dgm:prSet presAssocID="{3D4984D8-54C2-4BC8-A752-DAD1F640D386}" presName="sibTrans" presStyleCnt="0"/>
      <dgm:spPr/>
    </dgm:pt>
    <dgm:pt modelId="{F38AB928-6480-4397-9CB4-9458BEC5AEEB}" type="pres">
      <dgm:prSet presAssocID="{B655583C-8C72-4AF6-9AAE-388EF0EEE05B}" presName="textNode" presStyleLbl="node1" presStyleIdx="1" presStyleCnt="7">
        <dgm:presLayoutVars>
          <dgm:bulletEnabled val="1"/>
        </dgm:presLayoutVars>
      </dgm:prSet>
      <dgm:spPr/>
    </dgm:pt>
    <dgm:pt modelId="{23167B5B-72C5-446A-98A8-BC8AB5B74650}" type="pres">
      <dgm:prSet presAssocID="{F445D84C-281C-4ABB-9686-A8213842AF95}" presName="sibTrans" presStyleCnt="0"/>
      <dgm:spPr/>
    </dgm:pt>
    <dgm:pt modelId="{80D3E386-27B0-47F6-93A4-7DF49727C3CA}" type="pres">
      <dgm:prSet presAssocID="{B7EF0118-71DE-471E-A625-772A2042C47D}" presName="textNode" presStyleLbl="node1" presStyleIdx="2" presStyleCnt="7">
        <dgm:presLayoutVars>
          <dgm:bulletEnabled val="1"/>
        </dgm:presLayoutVars>
      </dgm:prSet>
      <dgm:spPr/>
    </dgm:pt>
    <dgm:pt modelId="{2A66F690-F656-48CE-BEE7-2272BFBFB33B}" type="pres">
      <dgm:prSet presAssocID="{C8ABDF1C-95DD-4CA4-A7A4-E5FE35C408CB}" presName="sibTrans" presStyleCnt="0"/>
      <dgm:spPr/>
    </dgm:pt>
    <dgm:pt modelId="{98798665-2709-4FE5-92D0-8C1FA5A2F5E2}" type="pres">
      <dgm:prSet presAssocID="{829507E0-2BD8-408C-9E24-78ABC0CA440B}" presName="textNode" presStyleLbl="node1" presStyleIdx="3" presStyleCnt="7">
        <dgm:presLayoutVars>
          <dgm:bulletEnabled val="1"/>
        </dgm:presLayoutVars>
      </dgm:prSet>
      <dgm:spPr/>
    </dgm:pt>
    <dgm:pt modelId="{0F64DA93-C428-473B-B34B-942EA119119B}" type="pres">
      <dgm:prSet presAssocID="{79BB4286-935C-4B4B-863B-CE67F57709CF}" presName="sibTrans" presStyleCnt="0"/>
      <dgm:spPr/>
    </dgm:pt>
    <dgm:pt modelId="{A3F7A517-36F0-4DF1-B134-EDE1EA57984B}" type="pres">
      <dgm:prSet presAssocID="{A575E318-F76A-46DF-8020-723872F4FA13}" presName="textNode" presStyleLbl="node1" presStyleIdx="4" presStyleCnt="7">
        <dgm:presLayoutVars>
          <dgm:bulletEnabled val="1"/>
        </dgm:presLayoutVars>
      </dgm:prSet>
      <dgm:spPr/>
    </dgm:pt>
    <dgm:pt modelId="{F9C646CA-B083-48E1-841A-0DE95E687306}" type="pres">
      <dgm:prSet presAssocID="{AF14068C-D8B5-4D5F-99B9-EE229D6A5EEF}" presName="sibTrans" presStyleCnt="0"/>
      <dgm:spPr/>
    </dgm:pt>
    <dgm:pt modelId="{B2C365B9-ECE2-4A11-815F-C9D7B694F02A}" type="pres">
      <dgm:prSet presAssocID="{1F0725F6-3B2D-4ED4-B689-CA6952C48041}" presName="textNode" presStyleLbl="node1" presStyleIdx="5" presStyleCnt="7">
        <dgm:presLayoutVars>
          <dgm:bulletEnabled val="1"/>
        </dgm:presLayoutVars>
      </dgm:prSet>
      <dgm:spPr/>
    </dgm:pt>
    <dgm:pt modelId="{27E7E791-007E-42F0-863E-A8EA82CA1FD0}" type="pres">
      <dgm:prSet presAssocID="{50354AFB-A237-48D0-9F59-8A7B1E89D2D8}" presName="sibTrans" presStyleCnt="0"/>
      <dgm:spPr/>
    </dgm:pt>
    <dgm:pt modelId="{445B39A9-F102-4991-A18D-4BABC02C24E9}" type="pres">
      <dgm:prSet presAssocID="{FEDE6A23-2EB9-45CC-879F-225439BE156A}" presName="textNode" presStyleLbl="node1" presStyleIdx="6" presStyleCnt="7">
        <dgm:presLayoutVars>
          <dgm:bulletEnabled val="1"/>
        </dgm:presLayoutVars>
      </dgm:prSet>
      <dgm:spPr/>
    </dgm:pt>
  </dgm:ptLst>
  <dgm:cxnLst>
    <dgm:cxn modelId="{84211F00-1E22-43D8-B6D5-E29DD3CA938C}" srcId="{8E2CE71D-BC2A-4B37-BB52-FFAD832EAF69}" destId="{A575E318-F76A-46DF-8020-723872F4FA13}" srcOrd="4" destOrd="0" parTransId="{59F7A724-7900-4741-92E2-8942F93CF484}" sibTransId="{AF14068C-D8B5-4D5F-99B9-EE229D6A5EEF}"/>
    <dgm:cxn modelId="{88A9520A-6206-45FB-ABC2-C3E2C3D882C4}" type="presOf" srcId="{B7EF0118-71DE-471E-A625-772A2042C47D}" destId="{80D3E386-27B0-47F6-93A4-7DF49727C3CA}" srcOrd="0" destOrd="0" presId="urn:microsoft.com/office/officeart/2005/8/layout/hProcess9"/>
    <dgm:cxn modelId="{55EF310D-AAC3-4A2D-B04C-2C6AF5AEC178}" srcId="{8E2CE71D-BC2A-4B37-BB52-FFAD832EAF69}" destId="{FEDE6A23-2EB9-45CC-879F-225439BE156A}" srcOrd="6" destOrd="0" parTransId="{753633FD-063F-4184-8DEA-97AF23B12DB9}" sibTransId="{89B3B864-5FE1-4151-A45B-0A987730AE93}"/>
    <dgm:cxn modelId="{8AFD180F-C87B-412C-93B9-BFCCCC75D5C7}" type="presOf" srcId="{B655583C-8C72-4AF6-9AAE-388EF0EEE05B}" destId="{F38AB928-6480-4397-9CB4-9458BEC5AEEB}" srcOrd="0" destOrd="0" presId="urn:microsoft.com/office/officeart/2005/8/layout/hProcess9"/>
    <dgm:cxn modelId="{66CA3C16-2D96-4363-8F7D-0FF4ABBE5CC9}" type="presOf" srcId="{829507E0-2BD8-408C-9E24-78ABC0CA440B}" destId="{98798665-2709-4FE5-92D0-8C1FA5A2F5E2}" srcOrd="0" destOrd="0" presId="urn:microsoft.com/office/officeart/2005/8/layout/hProcess9"/>
    <dgm:cxn modelId="{B3371825-CBDF-4C1A-A63E-3848FB91C9CD}" srcId="{8E2CE71D-BC2A-4B37-BB52-FFAD832EAF69}" destId="{1CBA01A3-115F-45EB-B685-517BE447746D}" srcOrd="0" destOrd="0" parTransId="{4C9E0BC9-92B2-41A5-AA24-8ED9BCF81B12}" sibTransId="{3D4984D8-54C2-4BC8-A752-DAD1F640D386}"/>
    <dgm:cxn modelId="{835D4426-03E0-4BFF-8E9A-95E4D50F2259}" type="presOf" srcId="{1F0725F6-3B2D-4ED4-B689-CA6952C48041}" destId="{B2C365B9-ECE2-4A11-815F-C9D7B694F02A}" srcOrd="0" destOrd="0" presId="urn:microsoft.com/office/officeart/2005/8/layout/hProcess9"/>
    <dgm:cxn modelId="{D8E90535-BBA7-42CA-B9BA-FA689A7A7902}" type="presOf" srcId="{1CBA01A3-115F-45EB-B685-517BE447746D}" destId="{18754F7C-8E44-4B41-AB8B-7DC442189AB2}" srcOrd="0" destOrd="0" presId="urn:microsoft.com/office/officeart/2005/8/layout/hProcess9"/>
    <dgm:cxn modelId="{BEEB4D61-579F-4C43-BB0C-1F5E5BBA3CE2}" type="presOf" srcId="{FEDE6A23-2EB9-45CC-879F-225439BE156A}" destId="{445B39A9-F102-4991-A18D-4BABC02C24E9}" srcOrd="0" destOrd="0" presId="urn:microsoft.com/office/officeart/2005/8/layout/hProcess9"/>
    <dgm:cxn modelId="{F5E0E548-12AA-4D0C-AF9D-429D8F22BD66}" srcId="{8E2CE71D-BC2A-4B37-BB52-FFAD832EAF69}" destId="{B655583C-8C72-4AF6-9AAE-388EF0EEE05B}" srcOrd="1" destOrd="0" parTransId="{3A277007-E4AF-4BEA-96FD-46693430468A}" sibTransId="{F445D84C-281C-4ABB-9686-A8213842AF95}"/>
    <dgm:cxn modelId="{D090586B-2E16-4882-9111-DEDA8B6045BA}" srcId="{8E2CE71D-BC2A-4B37-BB52-FFAD832EAF69}" destId="{1F0725F6-3B2D-4ED4-B689-CA6952C48041}" srcOrd="5" destOrd="0" parTransId="{435301DD-1103-4D73-A963-A7EA301EE78E}" sibTransId="{50354AFB-A237-48D0-9F59-8A7B1E89D2D8}"/>
    <dgm:cxn modelId="{DC98B480-7071-431C-A04B-224D1B072B94}" type="presOf" srcId="{A575E318-F76A-46DF-8020-723872F4FA13}" destId="{A3F7A517-36F0-4DF1-B134-EDE1EA57984B}" srcOrd="0" destOrd="0" presId="urn:microsoft.com/office/officeart/2005/8/layout/hProcess9"/>
    <dgm:cxn modelId="{95FD3F88-9272-452F-B1A9-5DF2EBAA3F33}" srcId="{8E2CE71D-BC2A-4B37-BB52-FFAD832EAF69}" destId="{B7EF0118-71DE-471E-A625-772A2042C47D}" srcOrd="2" destOrd="0" parTransId="{ABA289E2-A8A3-4B83-8F94-B3BD6B067417}" sibTransId="{C8ABDF1C-95DD-4CA4-A7A4-E5FE35C408CB}"/>
    <dgm:cxn modelId="{88431FEC-CE23-412D-9EE9-714D7225BDA9}" srcId="{8E2CE71D-BC2A-4B37-BB52-FFAD832EAF69}" destId="{829507E0-2BD8-408C-9E24-78ABC0CA440B}" srcOrd="3" destOrd="0" parTransId="{71B43759-275D-4C20-B002-ACD807DA6DFE}" sibTransId="{79BB4286-935C-4B4B-863B-CE67F57709CF}"/>
    <dgm:cxn modelId="{7D323CF6-0355-4B3F-B503-226B75D46ED8}" type="presOf" srcId="{8E2CE71D-BC2A-4B37-BB52-FFAD832EAF69}" destId="{18801CF7-DE09-42A6-AD89-292F9EE5F44F}" srcOrd="0" destOrd="0" presId="urn:microsoft.com/office/officeart/2005/8/layout/hProcess9"/>
    <dgm:cxn modelId="{73D05194-3AD8-4B8A-A151-B91397D30FA3}" type="presParOf" srcId="{18801CF7-DE09-42A6-AD89-292F9EE5F44F}" destId="{BBD7C87D-7372-44FC-A435-5AB12FAACB71}" srcOrd="0" destOrd="0" presId="urn:microsoft.com/office/officeart/2005/8/layout/hProcess9"/>
    <dgm:cxn modelId="{2301618C-AC01-4DF4-AB6B-176863437759}" type="presParOf" srcId="{18801CF7-DE09-42A6-AD89-292F9EE5F44F}" destId="{193A87F5-EE69-49BB-AA54-23B03C0D980C}" srcOrd="1" destOrd="0" presId="urn:microsoft.com/office/officeart/2005/8/layout/hProcess9"/>
    <dgm:cxn modelId="{B25D4A97-DC06-4491-8FCF-57E224E31F4D}" type="presParOf" srcId="{193A87F5-EE69-49BB-AA54-23B03C0D980C}" destId="{18754F7C-8E44-4B41-AB8B-7DC442189AB2}" srcOrd="0" destOrd="0" presId="urn:microsoft.com/office/officeart/2005/8/layout/hProcess9"/>
    <dgm:cxn modelId="{679DC2E1-EC3E-4F12-92DB-595CD8E4BB55}" type="presParOf" srcId="{193A87F5-EE69-49BB-AA54-23B03C0D980C}" destId="{0936FCF2-B704-4FA2-A876-466335AD9725}" srcOrd="1" destOrd="0" presId="urn:microsoft.com/office/officeart/2005/8/layout/hProcess9"/>
    <dgm:cxn modelId="{D900CA08-845E-4B07-92F6-7CE7D4D39855}" type="presParOf" srcId="{193A87F5-EE69-49BB-AA54-23B03C0D980C}" destId="{F38AB928-6480-4397-9CB4-9458BEC5AEEB}" srcOrd="2" destOrd="0" presId="urn:microsoft.com/office/officeart/2005/8/layout/hProcess9"/>
    <dgm:cxn modelId="{54DE7D48-4A1B-4680-A811-8FCA9DD3582E}" type="presParOf" srcId="{193A87F5-EE69-49BB-AA54-23B03C0D980C}" destId="{23167B5B-72C5-446A-98A8-BC8AB5B74650}" srcOrd="3" destOrd="0" presId="urn:microsoft.com/office/officeart/2005/8/layout/hProcess9"/>
    <dgm:cxn modelId="{F865D21B-BB4D-4619-96D0-4698BC85D890}" type="presParOf" srcId="{193A87F5-EE69-49BB-AA54-23B03C0D980C}" destId="{80D3E386-27B0-47F6-93A4-7DF49727C3CA}" srcOrd="4" destOrd="0" presId="urn:microsoft.com/office/officeart/2005/8/layout/hProcess9"/>
    <dgm:cxn modelId="{039EE92A-A7DE-4121-A626-C4D3C9E850E4}" type="presParOf" srcId="{193A87F5-EE69-49BB-AA54-23B03C0D980C}" destId="{2A66F690-F656-48CE-BEE7-2272BFBFB33B}" srcOrd="5" destOrd="0" presId="urn:microsoft.com/office/officeart/2005/8/layout/hProcess9"/>
    <dgm:cxn modelId="{3E0158AF-FA49-4516-9F18-F2F15FEC5FB9}" type="presParOf" srcId="{193A87F5-EE69-49BB-AA54-23B03C0D980C}" destId="{98798665-2709-4FE5-92D0-8C1FA5A2F5E2}" srcOrd="6" destOrd="0" presId="urn:microsoft.com/office/officeart/2005/8/layout/hProcess9"/>
    <dgm:cxn modelId="{DC9E3600-76C6-43E2-B373-94046029E086}" type="presParOf" srcId="{193A87F5-EE69-49BB-AA54-23B03C0D980C}" destId="{0F64DA93-C428-473B-B34B-942EA119119B}" srcOrd="7" destOrd="0" presId="urn:microsoft.com/office/officeart/2005/8/layout/hProcess9"/>
    <dgm:cxn modelId="{2111F748-97AE-4374-A3EC-89DB72E08A97}" type="presParOf" srcId="{193A87F5-EE69-49BB-AA54-23B03C0D980C}" destId="{A3F7A517-36F0-4DF1-B134-EDE1EA57984B}" srcOrd="8" destOrd="0" presId="urn:microsoft.com/office/officeart/2005/8/layout/hProcess9"/>
    <dgm:cxn modelId="{3F0207BD-1074-486E-9C30-68E713EBD7C2}" type="presParOf" srcId="{193A87F5-EE69-49BB-AA54-23B03C0D980C}" destId="{F9C646CA-B083-48E1-841A-0DE95E687306}" srcOrd="9" destOrd="0" presId="urn:microsoft.com/office/officeart/2005/8/layout/hProcess9"/>
    <dgm:cxn modelId="{6B422603-B9A5-4FE8-BAC5-095DBDD3DBC4}" type="presParOf" srcId="{193A87F5-EE69-49BB-AA54-23B03C0D980C}" destId="{B2C365B9-ECE2-4A11-815F-C9D7B694F02A}" srcOrd="10" destOrd="0" presId="urn:microsoft.com/office/officeart/2005/8/layout/hProcess9"/>
    <dgm:cxn modelId="{9D181E77-32F5-4483-9CF8-E5AB41DEA48C}" type="presParOf" srcId="{193A87F5-EE69-49BB-AA54-23B03C0D980C}" destId="{27E7E791-007E-42F0-863E-A8EA82CA1FD0}" srcOrd="11" destOrd="0" presId="urn:microsoft.com/office/officeart/2005/8/layout/hProcess9"/>
    <dgm:cxn modelId="{4A812253-C71A-4F32-A450-F666C463166C}" type="presParOf" srcId="{193A87F5-EE69-49BB-AA54-23B03C0D980C}" destId="{445B39A9-F102-4991-A18D-4BABC02C24E9}"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w="57150">
          <a:solidFill>
            <a:schemeClr val="accent2">
              <a:lumMod val="75000"/>
            </a:schemeClr>
          </a:solidFill>
        </a:ln>
      </dgm:spPr>
      <dgm:t>
        <a:bodyPr/>
        <a:lstStyle/>
        <a:p>
          <a:r>
            <a:rPr lang="en-US" b="1" dirty="0"/>
            <a:t>Additional Considerations</a:t>
          </a:r>
          <a:endParaRPr lang="en-CA" b="1"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SDC on DTR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SDC in DTR</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Core Expectations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Supporting Elements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Special Elements</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CQL in Questionnaires</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Architecture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CRD Overview</a:t>
          </a:r>
          <a:endParaRPr lang="en-CA" sz="1600" b="1"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CRD Hooks</a:t>
          </a:r>
          <a:endParaRPr lang="en-CA" sz="1600" b="1"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t>CRD Hooks</a:t>
          </a:r>
          <a:endParaRPr lang="en-CA" sz="1600" b="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Response Types</a:t>
          </a:r>
          <a:endParaRPr lang="en-CA" sz="1600" b="1"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rgbClr val="61616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57150" cap="flat" cmpd="sng" algn="ctr">
          <a:solidFill>
            <a:srgbClr val="61616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Coverage Information</a:t>
          </a:r>
          <a:endParaRPr lang="en-CA" sz="1600" b="1"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5715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CRD Workflow</a:t>
          </a:r>
          <a:endParaRPr lang="en-CA" sz="1600" b="1"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7C87D-7372-44FC-A435-5AB12FAACB71}">
      <dsp:nvSpPr>
        <dsp:cNvPr id="0" name=""/>
        <dsp:cNvSpPr/>
      </dsp:nvSpPr>
      <dsp:spPr>
        <a:xfrm>
          <a:off x="864263" y="0"/>
          <a:ext cx="9794989" cy="425757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54F7C-8E44-4B41-AB8B-7DC442189AB2}">
      <dsp:nvSpPr>
        <dsp:cNvPr id="0" name=""/>
        <dsp:cNvSpPr/>
      </dsp:nvSpPr>
      <dsp:spPr>
        <a:xfrm>
          <a:off x="6023" y="1277273"/>
          <a:ext cx="1562868" cy="1703031"/>
        </a:xfrm>
        <a:prstGeom prst="round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Enable Service</a:t>
          </a:r>
          <a:endParaRPr lang="en-CA" sz="2000" kern="1200"/>
        </a:p>
      </dsp:txBody>
      <dsp:txXfrm>
        <a:off x="82316" y="1353566"/>
        <a:ext cx="1410282" cy="1550445"/>
      </dsp:txXfrm>
    </dsp:sp>
    <dsp:sp modelId="{F38AB928-6480-4397-9CB4-9458BEC5AEEB}">
      <dsp:nvSpPr>
        <dsp:cNvPr id="0" name=""/>
        <dsp:cNvSpPr/>
      </dsp:nvSpPr>
      <dsp:spPr>
        <a:xfrm>
          <a:off x="1664123" y="1277273"/>
          <a:ext cx="1562868" cy="1703031"/>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Service Discovery</a:t>
          </a:r>
          <a:endParaRPr lang="en-CA" sz="2000" kern="1200" dirty="0"/>
        </a:p>
      </dsp:txBody>
      <dsp:txXfrm>
        <a:off x="1740416" y="1353566"/>
        <a:ext cx="1410282" cy="1550445"/>
      </dsp:txXfrm>
    </dsp:sp>
    <dsp:sp modelId="{80D3E386-27B0-47F6-93A4-7DF49727C3CA}">
      <dsp:nvSpPr>
        <dsp:cNvPr id="0" name=""/>
        <dsp:cNvSpPr/>
      </dsp:nvSpPr>
      <dsp:spPr>
        <a:xfrm>
          <a:off x="3322224" y="1277273"/>
          <a:ext cx="1562868" cy="1703031"/>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Hook Prefetch</a:t>
          </a:r>
          <a:endParaRPr lang="en-CA" sz="2000" kern="1200" dirty="0"/>
        </a:p>
      </dsp:txBody>
      <dsp:txXfrm>
        <a:off x="3398517" y="1353566"/>
        <a:ext cx="1410282" cy="1550445"/>
      </dsp:txXfrm>
    </dsp:sp>
    <dsp:sp modelId="{98798665-2709-4FE5-92D0-8C1FA5A2F5E2}">
      <dsp:nvSpPr>
        <dsp:cNvPr id="0" name=""/>
        <dsp:cNvSpPr/>
      </dsp:nvSpPr>
      <dsp:spPr>
        <a:xfrm>
          <a:off x="4980324" y="1277273"/>
          <a:ext cx="1562868" cy="1703031"/>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Invoke Hook</a:t>
          </a:r>
          <a:endParaRPr lang="en-CA" sz="2000" kern="1200" dirty="0"/>
        </a:p>
      </dsp:txBody>
      <dsp:txXfrm>
        <a:off x="5056617" y="1353566"/>
        <a:ext cx="1410282" cy="1550445"/>
      </dsp:txXfrm>
    </dsp:sp>
    <dsp:sp modelId="{A3F7A517-36F0-4DF1-B134-EDE1EA57984B}">
      <dsp:nvSpPr>
        <dsp:cNvPr id="0" name=""/>
        <dsp:cNvSpPr/>
      </dsp:nvSpPr>
      <dsp:spPr>
        <a:xfrm>
          <a:off x="6638424" y="1277273"/>
          <a:ext cx="1562868" cy="1703031"/>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Retrieval</a:t>
          </a:r>
          <a:endParaRPr lang="en-CA" sz="2000" kern="1200" dirty="0"/>
        </a:p>
      </dsp:txBody>
      <dsp:txXfrm>
        <a:off x="6714717" y="1353566"/>
        <a:ext cx="1410282" cy="1550445"/>
      </dsp:txXfrm>
    </dsp:sp>
    <dsp:sp modelId="{B2C365B9-ECE2-4A11-815F-C9D7B694F02A}">
      <dsp:nvSpPr>
        <dsp:cNvPr id="0" name=""/>
        <dsp:cNvSpPr/>
      </dsp:nvSpPr>
      <dsp:spPr>
        <a:xfrm>
          <a:off x="8296525" y="1277273"/>
          <a:ext cx="1562868" cy="1703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Hook Response</a:t>
          </a:r>
          <a:endParaRPr lang="en-CA" sz="2000" kern="1200" dirty="0"/>
        </a:p>
      </dsp:txBody>
      <dsp:txXfrm>
        <a:off x="8372818" y="1353566"/>
        <a:ext cx="1410282" cy="1550445"/>
      </dsp:txXfrm>
    </dsp:sp>
    <dsp:sp modelId="{445B39A9-F102-4991-A18D-4BABC02C24E9}">
      <dsp:nvSpPr>
        <dsp:cNvPr id="0" name=""/>
        <dsp:cNvSpPr/>
      </dsp:nvSpPr>
      <dsp:spPr>
        <a:xfrm>
          <a:off x="9954625" y="1277273"/>
          <a:ext cx="1562868" cy="1703031"/>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Act on hook information</a:t>
          </a:r>
          <a:endParaRPr lang="en-CA" sz="2000" kern="1200" dirty="0"/>
        </a:p>
      </dsp:txBody>
      <dsp:txXfrm>
        <a:off x="10030918" y="1353566"/>
        <a:ext cx="1410282" cy="15504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CRD Overview</a:t>
          </a:r>
          <a:endParaRPr lang="en-CA" sz="15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CRD Hooks</a:t>
          </a:r>
          <a:endParaRPr lang="en-CA" sz="15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Response Types</a:t>
          </a:r>
          <a:endParaRPr lang="en-CA" sz="15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Coverage Information</a:t>
          </a:r>
          <a:endParaRPr lang="en-CA" sz="15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CRD Workflow</a:t>
          </a:r>
          <a:endParaRPr lang="en-CA" sz="15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Additional Considerations</a:t>
          </a:r>
          <a:endParaRPr lang="en-CA" sz="1500" b="1" kern="1200" dirty="0"/>
        </a:p>
      </dsp:txBody>
      <dsp:txXfrm>
        <a:off x="2072884" y="3598641"/>
        <a:ext cx="2417898" cy="449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SDC on DTR Outline</a:t>
          </a:r>
          <a:endParaRPr lang="en-CA" sz="19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SDC in DTR</a:t>
          </a:r>
          <a:endParaRPr lang="en-CA" sz="15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Core Expectations</a:t>
          </a:r>
          <a:endParaRPr lang="en-CA" sz="15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Supporting Elements</a:t>
          </a:r>
          <a:endParaRPr lang="en-CA" sz="15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Special Elements</a:t>
          </a:r>
          <a:endParaRPr lang="en-CA" sz="15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CQL in Questionnaires</a:t>
          </a:r>
          <a:endParaRPr lang="en-CA" sz="15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Architecture Considerations</a:t>
          </a:r>
          <a:endParaRPr lang="en-CA" sz="1500" kern="1200" dirty="0"/>
        </a:p>
      </dsp:txBody>
      <dsp:txXfrm>
        <a:off x="2072884" y="3598641"/>
        <a:ext cx="2417898" cy="4497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05049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lang="en-US"/>
          </a:p>
        </p:txBody>
      </p:sp>
      <p:sp>
        <p:nvSpPr>
          <p:cNvPr id="99" name="Google Shape;99;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52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6271AFB-2011-4A1D-A9AD-06DE287C009B}" type="slidenum">
              <a:rPr lang="en-US" smtClean="0"/>
              <a:t>5</a:t>
            </a:fld>
            <a:endParaRPr lang="en-US"/>
          </a:p>
        </p:txBody>
      </p:sp>
    </p:spTree>
    <p:extLst>
      <p:ext uri="{BB962C8B-B14F-4D97-AF65-F5344CB8AC3E}">
        <p14:creationId xmlns:p14="http://schemas.microsoft.com/office/powerpoint/2010/main" val="417464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support others, but that’s outside CRD’s scope</a:t>
            </a:r>
          </a:p>
          <a:p>
            <a:r>
              <a:rPr lang="en-US" dirty="0"/>
              <a:t>Bold = must support</a:t>
            </a:r>
          </a:p>
          <a:p>
            <a:pPr marL="228600" indent="0">
              <a:buFont typeface="Arial" panose="020B0604020202020204" pitchFamily="34" charset="0"/>
              <a:buNone/>
            </a:pPr>
            <a:r>
              <a:rPr lang="en-US" dirty="0"/>
              <a:t>* = useful for caching</a:t>
            </a:r>
          </a:p>
          <a:p>
            <a:pPr>
              <a:buFont typeface="Arial" panose="020B0604020202020204" pitchFamily="34" charset="0"/>
              <a:buChar char="•"/>
            </a:pPr>
            <a:endParaRPr lang="en-US" dirty="0"/>
          </a:p>
          <a:p>
            <a:pPr marL="228600" indent="0">
              <a:buFont typeface="Arial" panose="020B0604020202020204" pitchFamily="34" charset="0"/>
              <a:buNone/>
            </a:pPr>
            <a:r>
              <a:rPr lang="en-US" dirty="0"/>
              <a:t>Not all hooks will</a:t>
            </a:r>
            <a:r>
              <a:rPr lang="en-US" baseline="0" dirty="0"/>
              <a:t> exist</a:t>
            </a:r>
          </a:p>
          <a:p>
            <a:pPr marL="228600" indent="0">
              <a:buFont typeface="Arial" panose="020B0604020202020204" pitchFamily="34" charset="0"/>
              <a:buNone/>
            </a:pPr>
            <a:r>
              <a:rPr lang="en-US" baseline="0" dirty="0"/>
              <a:t>This is the typical order</a:t>
            </a:r>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980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 into each of the profiles and look at an example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6934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498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18819-C129-2C66-2D47-23AD32D2E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36851-2BC5-8854-472A-7C5694BC1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1DDA74-D324-8C4E-5D6B-6AB906B63413}"/>
              </a:ext>
            </a:extLst>
          </p:cNvPr>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1C83613-3597-20D0-43C7-0F392C467FAA}"/>
              </a:ext>
            </a:extLst>
          </p:cNvPr>
          <p:cNvSpPr>
            <a:spLocks noGrp="1"/>
          </p:cNvSpPr>
          <p:nvPr>
            <p:ph type="sldNum" sz="quarter" idx="10"/>
          </p:nvPr>
        </p:nvSpPr>
        <p:spPr/>
        <p:txBody>
          <a:bodyPr/>
          <a:lstStyle/>
          <a:p>
            <a:fld id="{56271AFB-2011-4A1D-A9AD-06DE287C009B}" type="slidenum">
              <a:rPr lang="en-US" smtClean="0"/>
              <a:t>112</a:t>
            </a:fld>
            <a:endParaRPr lang="en-US"/>
          </a:p>
        </p:txBody>
      </p:sp>
    </p:spTree>
    <p:extLst>
      <p:ext uri="{BB962C8B-B14F-4D97-AF65-F5344CB8AC3E}">
        <p14:creationId xmlns:p14="http://schemas.microsoft.com/office/powerpoint/2010/main" val="4015710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792663" y="2733276"/>
            <a:ext cx="6335882" cy="912292"/>
          </a:xfrm>
          <a:prstGeom prst="rect">
            <a:avLst/>
          </a:prstGeom>
        </p:spPr>
        <p:txBody>
          <a:bodyPr anchor="b"/>
          <a:lstStyle>
            <a:lvl1pPr marL="0" indent="0" algn="r">
              <a:buNone/>
              <a:defRPr sz="3200" b="1">
                <a:solidFill>
                  <a:schemeClr val="accent1"/>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PRESENTATION</a:t>
            </a:r>
            <a:br>
              <a:rPr lang="en-US"/>
            </a:br>
            <a:r>
              <a:rPr lang="en-US"/>
              <a:t>TITLE</a:t>
            </a:r>
          </a:p>
        </p:txBody>
      </p:sp>
      <p:sp>
        <p:nvSpPr>
          <p:cNvPr id="2" name="Text Placeholder 7">
            <a:extLst>
              <a:ext uri="{FF2B5EF4-FFF2-40B4-BE49-F238E27FC236}">
                <a16:creationId xmlns:a16="http://schemas.microsoft.com/office/drawing/2014/main" id="{A2ACF1BC-C0D6-B981-0F38-C5C9A5B3AE8A}"/>
              </a:ext>
            </a:extLst>
          </p:cNvPr>
          <p:cNvSpPr>
            <a:spLocks noGrp="1"/>
          </p:cNvSpPr>
          <p:nvPr>
            <p:ph type="body" sz="quarter" idx="11" hasCustomPrompt="1"/>
          </p:nvPr>
        </p:nvSpPr>
        <p:spPr>
          <a:xfrm>
            <a:off x="4792663" y="3645568"/>
            <a:ext cx="6335882" cy="535531"/>
          </a:xfrm>
          <a:prstGeom prst="rect">
            <a:avLst/>
          </a:prstGeom>
        </p:spPr>
        <p:txBody>
          <a:bodyPr anchor="t">
            <a:spAutoFit/>
          </a:bodyPr>
          <a:lstStyle>
            <a:lvl1pPr marL="0" indent="0" algn="r">
              <a:buNone/>
              <a:defRPr sz="3200" b="0">
                <a:solidFill>
                  <a:schemeClr val="accent3"/>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Presentation Subtitle</a:t>
            </a:r>
          </a:p>
        </p:txBody>
      </p:sp>
      <p:pic>
        <p:nvPicPr>
          <p:cNvPr id="3" name="Picture 2" descr="Text, logo&#10;&#10;Description automatically generated">
            <a:extLst>
              <a:ext uri="{FF2B5EF4-FFF2-40B4-BE49-F238E27FC236}">
                <a16:creationId xmlns:a16="http://schemas.microsoft.com/office/drawing/2014/main" id="{85DBC1B3-9973-A383-A8E1-DEC586C917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4711" y="275461"/>
            <a:ext cx="3136398" cy="801626"/>
          </a:xfrm>
          <a:prstGeom prst="rect">
            <a:avLst/>
          </a:prstGeom>
        </p:spPr>
      </p:pic>
    </p:spTree>
    <p:extLst>
      <p:ext uri="{BB962C8B-B14F-4D97-AF65-F5344CB8AC3E}">
        <p14:creationId xmlns:p14="http://schemas.microsoft.com/office/powerpoint/2010/main" val="407096301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535531"/>
          </a:xfrm>
          <a:prstGeom prst="rect">
            <a:avLst/>
          </a:prstGeom>
        </p:spPr>
        <p:txBody>
          <a:bodyPr>
            <a:spAutoFit/>
          </a:bodyPr>
          <a:lstStyle>
            <a:lvl1pPr marL="0" indent="0" algn="l">
              <a:buNone/>
              <a:defRPr sz="3200">
                <a:solidFill>
                  <a:schemeClr val="accent3"/>
                </a:solidFill>
              </a:defRPr>
            </a:lvl1pPr>
          </a:lstStyle>
          <a:p>
            <a:r>
              <a:rPr lang="en-US">
                <a:solidFill>
                  <a:srgbClr val="CB915F"/>
                </a:solidFill>
              </a:rPr>
              <a:t>Slide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EA00FB23-823C-744E-C8B9-004E6345A097}"/>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SLIDE TITLE</a:t>
            </a:r>
            <a:endParaRPr lang="en-CA" dirty="0"/>
          </a:p>
        </p:txBody>
      </p:sp>
    </p:spTree>
    <p:extLst>
      <p:ext uri="{BB962C8B-B14F-4D97-AF65-F5344CB8AC3E}">
        <p14:creationId xmlns:p14="http://schemas.microsoft.com/office/powerpoint/2010/main" val="36094835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Slide No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C9A985B9-F630-831D-9C50-6933FEB39A05}"/>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SLIDE TITLE</a:t>
            </a:r>
            <a:endParaRPr lang="en-CA" dirty="0"/>
          </a:p>
        </p:txBody>
      </p:sp>
    </p:spTree>
    <p:extLst>
      <p:ext uri="{BB962C8B-B14F-4D97-AF65-F5344CB8AC3E}">
        <p14:creationId xmlns:p14="http://schemas.microsoft.com/office/powerpoint/2010/main" val="3887492558"/>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Main Slid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p:nvPr>
        </p:nvSpPr>
        <p:spPr>
          <a:xfrm>
            <a:off x="1104900" y="2085975"/>
            <a:ext cx="10500958" cy="4105275"/>
          </a:xfrm>
          <a:prstGeom prst="rect">
            <a:avLst/>
          </a:prstGeom>
        </p:spPr>
        <p:txBody>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2871EB2-1E91-AC2D-A255-3F17DC010885}"/>
              </a:ext>
            </a:extLst>
          </p:cNvPr>
          <p:cNvSpPr>
            <a:spLocks noGrp="1"/>
          </p:cNvSpPr>
          <p:nvPr>
            <p:ph type="title"/>
          </p:nvPr>
        </p:nvSpPr>
        <p:spPr>
          <a:xfrm>
            <a:off x="3951214" y="365126"/>
            <a:ext cx="7654644" cy="775778"/>
          </a:xfrm>
          <a:prstGeom prst="rect">
            <a:avLst/>
          </a:prstGeom>
        </p:spPr>
        <p:txBody>
          <a:bodyPr/>
          <a:lstStyle>
            <a:lvl1pPr algn="r">
              <a:defRPr sz="4000"/>
            </a:lvl1pPr>
          </a:lstStyle>
          <a:p>
            <a:r>
              <a:rPr lang="en-US" dirty="0"/>
              <a:t>Click to edit Master title style</a:t>
            </a:r>
            <a:endParaRPr lang="en-CA" dirty="0"/>
          </a:p>
        </p:txBody>
      </p:sp>
      <p:sp>
        <p:nvSpPr>
          <p:cNvPr id="4" name="Holder 6">
            <a:extLst>
              <a:ext uri="{FF2B5EF4-FFF2-40B4-BE49-F238E27FC236}">
                <a16:creationId xmlns:a16="http://schemas.microsoft.com/office/drawing/2014/main" id="{3320FE43-286D-AC44-2E5C-B24A73BBE567}"/>
              </a:ext>
            </a:extLst>
          </p:cNvPr>
          <p:cNvSpPr>
            <a:spLocks noGrp="1"/>
          </p:cNvSpPr>
          <p:nvPr>
            <p:ph type="sldNum" sz="quarter" idx="7"/>
          </p:nvPr>
        </p:nvSpPr>
        <p:spPr>
          <a:xfrm>
            <a:off x="9239250" y="6489700"/>
            <a:ext cx="2743200"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96411459"/>
      </p:ext>
    </p:extLst>
  </p:cSld>
  <p:clrMapOvr>
    <a:masterClrMapping/>
  </p:clrMapOvr>
  <p:extLst>
    <p:ext uri="{DCECCB84-F9BA-43D5-87BE-67443E8EF086}">
      <p15:sldGuideLst xmlns:p15="http://schemas.microsoft.com/office/powerpoint/2012/main">
        <p15:guide id="1" orient="horz" pos="2160">
          <p15:clr>
            <a:srgbClr val="FBAE40"/>
          </p15:clr>
        </p15:guide>
        <p15:guide id="2" pos="7320">
          <p15:clr>
            <a:srgbClr val="FBAE40"/>
          </p15:clr>
        </p15:guide>
        <p15:guide id="3" orient="horz" pos="1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hasCustomPrompt="1"/>
          </p:nvPr>
        </p:nvSpPr>
        <p:spPr>
          <a:xfrm>
            <a:off x="1104900" y="1890031"/>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hasCustomPrompt="1"/>
          </p:nvPr>
        </p:nvSpPr>
        <p:spPr>
          <a:xfrm>
            <a:off x="6457950" y="1890030"/>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4DEF1C7-E37F-C422-6CD6-BA12D75E48B6}"/>
              </a:ext>
            </a:extLst>
          </p:cNvPr>
          <p:cNvSpPr>
            <a:spLocks noGrp="1"/>
          </p:cNvSpPr>
          <p:nvPr>
            <p:ph type="title"/>
          </p:nvPr>
        </p:nvSpPr>
        <p:spPr>
          <a:xfrm>
            <a:off x="3951214" y="365126"/>
            <a:ext cx="7654644" cy="775778"/>
          </a:xfrm>
          <a:prstGeom prst="rect">
            <a:avLst/>
          </a:prstGeom>
        </p:spPr>
        <p:txBody>
          <a:bodyPr/>
          <a:lstStyle>
            <a:lvl1pPr algn="r">
              <a:defRPr sz="4000"/>
            </a:lvl1pPr>
          </a:lstStyle>
          <a:p>
            <a:r>
              <a:rPr lang="en-US" dirty="0"/>
              <a:t>Click to edit Master title style</a:t>
            </a:r>
            <a:endParaRPr lang="en-CA" dirty="0"/>
          </a:p>
        </p:txBody>
      </p:sp>
    </p:spTree>
    <p:extLst>
      <p:ext uri="{BB962C8B-B14F-4D97-AF65-F5344CB8AC3E}">
        <p14:creationId xmlns:p14="http://schemas.microsoft.com/office/powerpoint/2010/main" val="175988972"/>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7320" userDrawn="1">
          <p15:clr>
            <a:srgbClr val="FBAE40"/>
          </p15:clr>
        </p15:guide>
        <p15:guide id="3"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24BCC1CF-727A-9D7C-16E1-5C30259441C3}"/>
              </a:ext>
            </a:extLst>
          </p:cNvPr>
          <p:cNvSpPr>
            <a:spLocks noGrp="1"/>
          </p:cNvSpPr>
          <p:nvPr>
            <p:ph type="title"/>
          </p:nvPr>
        </p:nvSpPr>
        <p:spPr>
          <a:xfrm>
            <a:off x="3951214" y="365126"/>
            <a:ext cx="7654644" cy="775778"/>
          </a:xfrm>
          <a:prstGeom prst="rect">
            <a:avLst/>
          </a:prstGeom>
        </p:spPr>
        <p:txBody>
          <a:bodyPr/>
          <a:lstStyle>
            <a:lvl1pPr algn="r">
              <a:defRPr sz="4000"/>
            </a:lvl1pPr>
          </a:lstStyle>
          <a:p>
            <a:r>
              <a:rPr lang="en-US" dirty="0"/>
              <a:t>Click to edit Master title style</a:t>
            </a:r>
            <a:endParaRPr lang="en-CA" dirty="0"/>
          </a:p>
        </p:txBody>
      </p:sp>
    </p:spTree>
    <p:extLst>
      <p:ext uri="{BB962C8B-B14F-4D97-AF65-F5344CB8AC3E}">
        <p14:creationId xmlns:p14="http://schemas.microsoft.com/office/powerpoint/2010/main" val="1117300327"/>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p:nvPr>
        </p:nvSpPr>
        <p:spPr>
          <a:xfrm>
            <a:off x="3951214" y="197346"/>
            <a:ext cx="7654644" cy="775778"/>
          </a:xfrm>
          <a:prstGeom prst="rect">
            <a:avLst/>
          </a:prstGeom>
        </p:spPr>
        <p:txBody>
          <a:bodyPr/>
          <a:lstStyle>
            <a:lvl1pPr algn="r">
              <a:defRPr sz="4000"/>
            </a:lvl1pPr>
          </a:lstStyle>
          <a:p>
            <a:r>
              <a:rPr lang="en-US" dirty="0"/>
              <a:t>Click to edit Master title style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9239250" y="6489700"/>
            <a:ext cx="2743200"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67381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471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51657F">
                  <a:lumMod val="60000"/>
                  <a:lumOff val="40000"/>
                </a:srgbClr>
              </a:solidFill>
              <a:effectLst/>
              <a:uLnTx/>
              <a:uFillTx/>
              <a:latin typeface="Arial" panose="020B0604020202020204"/>
              <a:ea typeface="+mn-ea"/>
              <a:cs typeface="+mn-cs"/>
            </a:endParaRPr>
          </a:p>
        </p:txBody>
      </p:sp>
      <p:sp>
        <p:nvSpPr>
          <p:cNvPr id="5" name="Text Placeholder 3">
            <a:extLst>
              <a:ext uri="{FF2B5EF4-FFF2-40B4-BE49-F238E27FC236}">
                <a16:creationId xmlns:a16="http://schemas.microsoft.com/office/drawing/2014/main" id="{2B4E3928-6F20-08F9-6AE6-7E968E0F7365}"/>
              </a:ext>
            </a:extLst>
          </p:cNvPr>
          <p:cNvSpPr txBox="1">
            <a:spLocks/>
          </p:cNvSpPr>
          <p:nvPr userDrawn="1"/>
        </p:nvSpPr>
        <p:spPr>
          <a:xfrm>
            <a:off x="209550" y="6545502"/>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dirty="0"/>
              <a:t>© 2025 Health Level Seven ® International. All Rights Reserved. Published under the Creative Commons 3.0 Attribution </a:t>
            </a:r>
            <a:r>
              <a:rPr lang="en-CA" dirty="0" err="1"/>
              <a:t>Unported</a:t>
            </a:r>
            <a:r>
              <a:rPr lang="en-CA" dirty="0"/>
              <a:t> license</a:t>
            </a:r>
            <a:endParaRPr lang="en-US" dirty="0"/>
          </a:p>
        </p:txBody>
      </p:sp>
    </p:spTree>
    <p:extLst>
      <p:ext uri="{BB962C8B-B14F-4D97-AF65-F5344CB8AC3E}">
        <p14:creationId xmlns:p14="http://schemas.microsoft.com/office/powerpoint/2010/main" val="1855317499"/>
      </p:ext>
    </p:extLst>
  </p:cSld>
  <p:clrMap bg1="lt1" tx1="dk1" bg2="lt2" tx2="dk2" accent1="accent1" accent2="accent2" accent3="accent3" accent4="accent4" accent5="accent5" accent6="accent6" hlink="hlink" folHlink="folHlink"/>
  <p:sldLayoutIdLst>
    <p:sldLayoutId id="2147483793" r:id="rId1"/>
    <p:sldLayoutId id="2147483674" r:id="rId2"/>
    <p:sldLayoutId id="2147483829" r:id="rId3"/>
    <p:sldLayoutId id="2147483772" r:id="rId4"/>
    <p:sldLayoutId id="2147483672" r:id="rId5"/>
    <p:sldLayoutId id="2147483676" r:id="rId6"/>
    <p:sldLayoutId id="2147483828" r:id="rId7"/>
    <p:sldLayoutId id="2147483830"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s://build.fhir.org/ig/HL7/davinci-crd/metrics.html#suggested-metrics" TargetMode="External"/><Relationship Id="rId2" Type="http://schemas.openxmlformats.org/officeDocument/2006/relationships/hyperlink" Target="https://build.fhir.org/ig/HL7/davinci-crd/StructureDefinition-CRDMetricData.html#profile"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hyperlink" Target="https://build.fhir.org/ig/HL7/davinci-crd/epa.html"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pixabay.com/en/target-dart-aim-success-goal-1414775/"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chat.fhir.org/#narrow/channel/180803-Da-Vinci-CRD" TargetMode="External"/><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mailto:lmckenzie@gevityinc.com"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build.fhir.org/ig/HL7/davinci-crd/StructureDefinition-profile-visionprescription.html" TargetMode="External"/><Relationship Id="rId3" Type="http://schemas.openxmlformats.org/officeDocument/2006/relationships/hyperlink" Target="https://build.fhir.org/ig/HL7/davinci-crd/StructureDefinition-profile-communicationrequest.html" TargetMode="External"/><Relationship Id="rId7" Type="http://schemas.openxmlformats.org/officeDocument/2006/relationships/hyperlink" Target="https://build.fhir.org/ig/HL7/davinci-crd/StructureDefinition-profile-servicerequest.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build.fhir.org/ig/HL7/davinci-crd/StructureDefinition-profile-nutritionorder.html" TargetMode="External"/><Relationship Id="rId5" Type="http://schemas.openxmlformats.org/officeDocument/2006/relationships/hyperlink" Target="https://build.fhir.org/ig/HL7/davinci-crd/StructureDefinition-profile-medicationrequest.html" TargetMode="External"/><Relationship Id="rId4" Type="http://schemas.openxmlformats.org/officeDocument/2006/relationships/hyperlink" Target="https://build.fhir.org/ig/HL7/davinci-crd/StructureDefinition-profile-devicerequest.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build.fhir.org/ig/HL7/davinci-crd/StructureDefinition-profile-appointment-no-order.html" TargetMode="External"/><Relationship Id="rId2" Type="http://schemas.openxmlformats.org/officeDocument/2006/relationships/hyperlink" Target="https://build.fhir.org/ig/HL7/davinci-crd/StructureDefinition-profile-appointment-with-order.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tree/master/presentations/2025-04-DaVinci"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build.fhir.org/ig/HL7/davinci-crd/cards.html#external-reference-response-type"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build.fhir.org/ig/HL7/davinci-crd/cards.html#instructions-response-type"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openclipart.org/detail/191324/arrow-simple-way-green-by-cyberscooty-19132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build.fhir.org/ig/HL7/davinci-crd/cards.html#propose-alternate-request-response-type"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build.fhir.org/ig/HL7/davinci-crd/cards.html#identify-additional-orders-response-type"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build.fhir.org/ig/HL7/davinci-crd/cards.html#request-form-completion-response-type" TargetMode="External"/><Relationship Id="rId2" Type="http://schemas.openxmlformats.org/officeDocument/2006/relationships/hyperlink" Target="https://build.fhir.org/ig/HL7/davinci-crd/StructureDefinition-profile-taskquestionnaire.html"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build.fhir.org/ig/HL7/davinci-crd/cards.html#create-or-update-coverage-records-response-type"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build.fhir.org/ig/HL7/davinci-crd/cards.html#launch-smart-application-response-type"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pixabay.com/en/target-dart-aim-success-goal-141477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s://build.fhir.org/ig/HL7/davinci-crd/cards.html#coverage-information-response-typ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s://build.fhir.org/ig/HL7/davinci-crd/Binary-CRDServices.html"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build.fhir.org/ig/HL7/davinci-crd/StructureDefinition-profile-encounter.html" TargetMode="External"/><Relationship Id="rId2" Type="http://schemas.openxmlformats.org/officeDocument/2006/relationships/hyperlink" Target="https://build.fhir.org/ig/HL7/davinci-crd/StructureDefinition-profile-device.html" TargetMode="External"/><Relationship Id="rId1" Type="http://schemas.openxmlformats.org/officeDocument/2006/relationships/slideLayout" Target="../slideLayouts/slideLayout4.xml"/><Relationship Id="rId6" Type="http://schemas.openxmlformats.org/officeDocument/2006/relationships/hyperlink" Target="https://build.fhir.org/ig/HL7/davinci-crd/StructureDefinition-profile-patient.html" TargetMode="External"/><Relationship Id="rId5" Type="http://schemas.openxmlformats.org/officeDocument/2006/relationships/hyperlink" Target="https://build.fhir.org/ig/HL7/davinci-crd/StructureDefinition-profile-organization.html" TargetMode="External"/><Relationship Id="rId4" Type="http://schemas.openxmlformats.org/officeDocument/2006/relationships/hyperlink" Target="https://build.fhir.org/ig/HL7/davinci-crd/StructureDefinition-profile-location.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hyperlink" Target="https://build.fhir.org/ig/HL7/davinci-crd/foundation.html#prefetch" TargetMode="Externa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ext Placeholder 3">
            <a:extLst>
              <a:ext uri="{FF2B5EF4-FFF2-40B4-BE49-F238E27FC236}">
                <a16:creationId xmlns:a16="http://schemas.microsoft.com/office/drawing/2014/main" id="{E3550E64-17AE-949A-FBDC-1314A4DEDB45}"/>
              </a:ext>
            </a:extLst>
          </p:cNvPr>
          <p:cNvSpPr>
            <a:spLocks noGrp="1"/>
          </p:cNvSpPr>
          <p:nvPr>
            <p:ph type="body" sz="quarter" idx="10"/>
          </p:nvPr>
        </p:nvSpPr>
        <p:spPr>
          <a:xfrm>
            <a:off x="3455581" y="3240679"/>
            <a:ext cx="8128388" cy="978729"/>
          </a:xfrm>
        </p:spPr>
        <p:txBody>
          <a:bodyPr wrap="square" lIns="91440" tIns="45720" rIns="91440" bIns="45720" anchor="b">
            <a:spAutoFit/>
          </a:bodyPr>
          <a:lstStyle/>
          <a:p>
            <a:r>
              <a:rPr lang="en-US" dirty="0"/>
              <a:t>Coverage Requirements Discovery (CRD) Deep Dive</a:t>
            </a:r>
          </a:p>
        </p:txBody>
      </p:sp>
      <p:sp>
        <p:nvSpPr>
          <p:cNvPr id="5" name="Text Placeholder 4">
            <a:extLst>
              <a:ext uri="{FF2B5EF4-FFF2-40B4-BE49-F238E27FC236}">
                <a16:creationId xmlns:a16="http://schemas.microsoft.com/office/drawing/2014/main" id="{20A222E4-7DF5-2E11-3F21-CE6F28CEC18E}"/>
              </a:ext>
            </a:extLst>
          </p:cNvPr>
          <p:cNvSpPr>
            <a:spLocks noGrp="1"/>
          </p:cNvSpPr>
          <p:nvPr>
            <p:ph type="body" sz="quarter" idx="11"/>
          </p:nvPr>
        </p:nvSpPr>
        <p:spPr>
          <a:xfrm>
            <a:off x="5168003" y="4230071"/>
            <a:ext cx="6335882" cy="1993366"/>
          </a:xfrm>
        </p:spPr>
        <p:txBody>
          <a:bodyPr lIns="91440" tIns="45720" rIns="91440" bIns="45720" anchor="t">
            <a:spAutoFit/>
          </a:bodyPr>
          <a:lstStyle/>
          <a:p>
            <a:endParaRPr lang="en-US" b="1" i="1" dirty="0"/>
          </a:p>
          <a:p>
            <a:r>
              <a:rPr lang="en-US" b="1" i="1" dirty="0"/>
              <a:t>2025 HL7 Da Vinci Burden Reduction and Payor API Implementer Support</a:t>
            </a:r>
          </a:p>
        </p:txBody>
      </p:sp>
      <p:sp>
        <p:nvSpPr>
          <p:cNvPr id="2" name="Google Shape;102;p19">
            <a:extLst>
              <a:ext uri="{FF2B5EF4-FFF2-40B4-BE49-F238E27FC236}">
                <a16:creationId xmlns:a16="http://schemas.microsoft.com/office/drawing/2014/main" id="{A9745C75-D4CF-A82B-7EC6-00339F6D133C}"/>
              </a:ext>
            </a:extLst>
          </p:cNvPr>
          <p:cNvSpPr txBox="1"/>
          <p:nvPr/>
        </p:nvSpPr>
        <p:spPr>
          <a:xfrm>
            <a:off x="7216999" y="2072965"/>
            <a:ext cx="4366970" cy="511615"/>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2800" b="1" i="0" u="none" strike="noStrike" cap="none" dirty="0">
                <a:solidFill>
                  <a:schemeClr val="bg2"/>
                </a:solidFill>
                <a:latin typeface="+mj-lt"/>
                <a:cs typeface="Arial" panose="020B0604020202020204" pitchFamily="34" charset="0"/>
                <a:sym typeface="Arial"/>
              </a:rPr>
              <a:t>HL7 Da Vinci Training</a:t>
            </a:r>
            <a:endParaRPr lang="en-US" sz="2800" b="0" i="0" u="none" strike="noStrike" cap="none" dirty="0">
              <a:solidFill>
                <a:schemeClr val="bg2"/>
              </a:solidFill>
              <a:latin typeface="+mj-lt"/>
              <a:cs typeface="Arial" panose="020B0604020202020204" pitchFamily="34" charset="0"/>
              <a:sym typeface="Arial"/>
            </a:endParaRPr>
          </a:p>
        </p:txBody>
      </p:sp>
      <p:sp>
        <p:nvSpPr>
          <p:cNvPr id="3" name="Google Shape;101;p19">
            <a:extLst>
              <a:ext uri="{FF2B5EF4-FFF2-40B4-BE49-F238E27FC236}">
                <a16:creationId xmlns:a16="http://schemas.microsoft.com/office/drawing/2014/main" id="{29CBC5A0-438F-8693-D53F-162B5E6D85E5}"/>
              </a:ext>
            </a:extLst>
          </p:cNvPr>
          <p:cNvSpPr txBox="1">
            <a:spLocks/>
          </p:cNvSpPr>
          <p:nvPr/>
        </p:nvSpPr>
        <p:spPr>
          <a:xfrm>
            <a:off x="5383319" y="2609804"/>
            <a:ext cx="6051135" cy="363428"/>
          </a:xfrm>
          <a:prstGeom prst="rect">
            <a:avLst/>
          </a:prstGeom>
          <a:noFill/>
          <a:ln>
            <a:noFill/>
          </a:ln>
        </p:spPr>
        <p:txBody>
          <a:bodyPr spcFirstLastPara="1" wrap="square" lIns="0" tIns="0" rIns="0" bIns="0" anchor="t" anchorCtr="0">
            <a:noAutofit/>
          </a:bodyPr>
          <a:lstStyle>
            <a:lvl1pPr marL="0" indent="0" algn="r" defTabSz="914400" rtl="0" eaLnBrk="1" latinLnBrk="0" hangingPunct="1">
              <a:lnSpc>
                <a:spcPct val="90000"/>
              </a:lnSpc>
              <a:spcBef>
                <a:spcPts val="1000"/>
              </a:spcBef>
              <a:buFont typeface="Arial" panose="020B0604020202020204" pitchFamily="34" charset="0"/>
              <a:buNone/>
              <a:defRPr sz="32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dk1"/>
              </a:buClr>
              <a:buSzPts val="2400"/>
              <a:buFont typeface="Arial"/>
              <a:buNone/>
            </a:pPr>
            <a:r>
              <a:rPr lang="en-US" sz="1600" dirty="0">
                <a:solidFill>
                  <a:schemeClr val="tx1"/>
                </a:solidFill>
                <a:latin typeface="+mj-lt"/>
              </a:rPr>
              <a:t>February </a:t>
            </a:r>
            <a:r>
              <a:rPr lang="en-US" sz="1600" dirty="0">
                <a:solidFill>
                  <a:schemeClr val="tx1"/>
                </a:solidFill>
                <a:highlight>
                  <a:srgbClr val="FFFF00"/>
                </a:highlight>
                <a:latin typeface="+mj-lt"/>
              </a:rPr>
              <a:t>??</a:t>
            </a:r>
            <a:r>
              <a:rPr lang="en-US" sz="1600" dirty="0">
                <a:solidFill>
                  <a:schemeClr val="tx1"/>
                </a:solidFill>
                <a:latin typeface="+mj-lt"/>
              </a:rPr>
              <a:t>, 2025 </a:t>
            </a:r>
            <a:endParaRPr lang="en-US" sz="2000" dirty="0">
              <a:solidFill>
                <a:schemeClr val="tx1"/>
              </a:solidFill>
              <a:latin typeface="+mj-lt"/>
            </a:endParaRPr>
          </a:p>
        </p:txBody>
      </p:sp>
      <p:sp>
        <p:nvSpPr>
          <p:cNvPr id="6" name="Footer Placeholder 11">
            <a:extLst>
              <a:ext uri="{FF2B5EF4-FFF2-40B4-BE49-F238E27FC236}">
                <a16:creationId xmlns:a16="http://schemas.microsoft.com/office/drawing/2014/main" id="{52DFF1DA-E5D7-AC74-CCB2-D50D63E2335C}"/>
              </a:ext>
            </a:extLst>
          </p:cNvPr>
          <p:cNvSpPr txBox="1">
            <a:spLocks/>
          </p:cNvSpPr>
          <p:nvPr/>
        </p:nvSpPr>
        <p:spPr>
          <a:xfrm>
            <a:off x="5087919" y="6533804"/>
            <a:ext cx="6496050" cy="159035"/>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US" sz="700">
                <a:solidFill>
                  <a:srgbClr val="747679"/>
                </a:solidFill>
                <a:latin typeface="Arial" panose="020B0604020202020204" pitchFamily="34" charset="0"/>
                <a:cs typeface="Arial" panose="020B0604020202020204" pitchFamily="34" charset="0"/>
              </a:rPr>
              <a:t>®Health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375289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F79D2-FE3F-CA61-FFDE-8FD30B84BE4F}"/>
              </a:ext>
            </a:extLst>
          </p:cNvPr>
          <p:cNvSpPr>
            <a:spLocks noGrp="1"/>
          </p:cNvSpPr>
          <p:nvPr>
            <p:ph type="body" sz="quarter" idx="14"/>
          </p:nvPr>
        </p:nvSpPr>
        <p:spPr/>
        <p:txBody>
          <a:bodyPr/>
          <a:lstStyle/>
          <a:p>
            <a:r>
              <a:rPr lang="en-US" dirty="0"/>
              <a:t>In </a:t>
            </a:r>
            <a:r>
              <a:rPr lang="en-US" b="1" dirty="0"/>
              <a:t>some</a:t>
            </a:r>
            <a:r>
              <a:rPr lang="en-US" dirty="0"/>
              <a:t> cases, a payer may determine:</a:t>
            </a:r>
          </a:p>
          <a:p>
            <a:pPr lvl="1"/>
            <a:r>
              <a:rPr lang="en-CA" dirty="0"/>
              <a:t>Yes, this service is covered</a:t>
            </a:r>
          </a:p>
          <a:p>
            <a:pPr lvl="1"/>
            <a:r>
              <a:rPr lang="en-CA" dirty="0"/>
              <a:t>The service requires prior authorization</a:t>
            </a:r>
          </a:p>
          <a:p>
            <a:pPr lvl="1"/>
            <a:r>
              <a:rPr lang="en-CA" dirty="0"/>
              <a:t>All information needed for an authorization</a:t>
            </a:r>
            <a:r>
              <a:rPr lang="en-CA" baseline="0" dirty="0"/>
              <a:t> is available in the record</a:t>
            </a:r>
            <a:r>
              <a:rPr lang="en-CA" dirty="0"/>
              <a:t> </a:t>
            </a:r>
          </a:p>
          <a:p>
            <a:pPr lvl="1"/>
            <a:r>
              <a:rPr lang="en-CA" dirty="0"/>
              <a:t>Authorization requirements are met</a:t>
            </a:r>
          </a:p>
          <a:p>
            <a:pPr lvl="0"/>
            <a:r>
              <a:rPr lang="en-CA" dirty="0"/>
              <a:t>CRD allows an authorization number to be provided even though no authorization was formally</a:t>
            </a:r>
            <a:r>
              <a:rPr lang="en-CA" baseline="0" dirty="0"/>
              <a:t> sought</a:t>
            </a:r>
            <a:endParaRPr lang="en-CA" dirty="0"/>
          </a:p>
        </p:txBody>
      </p:sp>
      <p:sp>
        <p:nvSpPr>
          <p:cNvPr id="3" name="Title 2">
            <a:extLst>
              <a:ext uri="{FF2B5EF4-FFF2-40B4-BE49-F238E27FC236}">
                <a16:creationId xmlns:a16="http://schemas.microsoft.com/office/drawing/2014/main" id="{533EB6E5-5D28-2FD9-2EC8-255F04C98FC5}"/>
              </a:ext>
            </a:extLst>
          </p:cNvPr>
          <p:cNvSpPr>
            <a:spLocks noGrp="1"/>
          </p:cNvSpPr>
          <p:nvPr>
            <p:ph type="title"/>
          </p:nvPr>
        </p:nvSpPr>
        <p:spPr/>
        <p:txBody>
          <a:bodyPr/>
          <a:lstStyle/>
          <a:p>
            <a:r>
              <a:rPr lang="en-US" dirty="0"/>
              <a:t>A pleasant side effect</a:t>
            </a:r>
            <a:endParaRPr lang="en-CA" dirty="0"/>
          </a:p>
        </p:txBody>
      </p:sp>
      <p:sp>
        <p:nvSpPr>
          <p:cNvPr id="4" name="Slide Number Placeholder 3">
            <a:extLst>
              <a:ext uri="{FF2B5EF4-FFF2-40B4-BE49-F238E27FC236}">
                <a16:creationId xmlns:a16="http://schemas.microsoft.com/office/drawing/2014/main" id="{DF848A9D-F329-D339-945C-FCEB0546ABB9}"/>
              </a:ext>
            </a:extLst>
          </p:cNvPr>
          <p:cNvSpPr>
            <a:spLocks noGrp="1"/>
          </p:cNvSpPr>
          <p:nvPr>
            <p:ph type="sldNum" sz="quarter" idx="7"/>
          </p:nvPr>
        </p:nvSpPr>
        <p:spPr/>
        <p:txBody>
          <a:bodyPr/>
          <a:lstStyle/>
          <a:p>
            <a:fld id="{B6F15528-21DE-4FAA-801E-634DDDAF4B2B}" type="slidenum">
              <a:rPr lang="en-CA" smtClean="0"/>
              <a:t>10</a:t>
            </a:fld>
            <a:endParaRPr lang="en-CA"/>
          </a:p>
        </p:txBody>
      </p:sp>
    </p:spTree>
    <p:extLst>
      <p:ext uri="{BB962C8B-B14F-4D97-AF65-F5344CB8AC3E}">
        <p14:creationId xmlns:p14="http://schemas.microsoft.com/office/powerpoint/2010/main" val="3713790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7B513-2EDD-89CF-823E-13BD631DAF92}"/>
              </a:ext>
            </a:extLst>
          </p:cNvPr>
          <p:cNvSpPr>
            <a:spLocks noGrp="1"/>
          </p:cNvSpPr>
          <p:nvPr>
            <p:ph type="body" sz="quarter" idx="14"/>
          </p:nvPr>
        </p:nvSpPr>
        <p:spPr/>
        <p:txBody>
          <a:bodyPr/>
          <a:lstStyle/>
          <a:p>
            <a:r>
              <a:rPr lang="en-US" dirty="0"/>
              <a:t>Clinicians may execute one or more card suggestions</a:t>
            </a:r>
          </a:p>
          <a:p>
            <a:r>
              <a:rPr lang="en-US" dirty="0"/>
              <a:t>They can also make changes not based on cards</a:t>
            </a:r>
          </a:p>
          <a:p>
            <a:pPr lvl="1"/>
            <a:r>
              <a:rPr lang="en-US" dirty="0"/>
              <a:t>Cancel the order/choose to not sign</a:t>
            </a:r>
          </a:p>
          <a:p>
            <a:pPr lvl="1"/>
            <a:r>
              <a:rPr lang="en-US" dirty="0"/>
              <a:t>Revise the order</a:t>
            </a:r>
          </a:p>
          <a:p>
            <a:pPr lvl="1"/>
            <a:r>
              <a:rPr lang="en-US" dirty="0"/>
              <a:t>Defer the order</a:t>
            </a:r>
          </a:p>
          <a:p>
            <a:pPr lvl="1"/>
            <a:r>
              <a:rPr lang="en-US" dirty="0"/>
              <a:t>Add additional therapies</a:t>
            </a:r>
          </a:p>
        </p:txBody>
      </p:sp>
      <p:sp>
        <p:nvSpPr>
          <p:cNvPr id="3" name="Title 2">
            <a:extLst>
              <a:ext uri="{FF2B5EF4-FFF2-40B4-BE49-F238E27FC236}">
                <a16:creationId xmlns:a16="http://schemas.microsoft.com/office/drawing/2014/main" id="{8A7FAA94-8396-9D02-F167-B146D5E22363}"/>
              </a:ext>
            </a:extLst>
          </p:cNvPr>
          <p:cNvSpPr>
            <a:spLocks noGrp="1"/>
          </p:cNvSpPr>
          <p:nvPr>
            <p:ph type="title"/>
          </p:nvPr>
        </p:nvSpPr>
        <p:spPr/>
        <p:txBody>
          <a:bodyPr/>
          <a:lstStyle/>
          <a:p>
            <a:r>
              <a:rPr lang="en-US" dirty="0"/>
              <a:t>Clinical action based on CRD</a:t>
            </a:r>
            <a:endParaRPr lang="en-CA" dirty="0"/>
          </a:p>
        </p:txBody>
      </p:sp>
      <p:sp>
        <p:nvSpPr>
          <p:cNvPr id="4" name="Slide Number Placeholder 3">
            <a:extLst>
              <a:ext uri="{FF2B5EF4-FFF2-40B4-BE49-F238E27FC236}">
                <a16:creationId xmlns:a16="http://schemas.microsoft.com/office/drawing/2014/main" id="{EF0B1425-2A3B-1641-C39C-DACE34768144}"/>
              </a:ext>
            </a:extLst>
          </p:cNvPr>
          <p:cNvSpPr>
            <a:spLocks noGrp="1"/>
          </p:cNvSpPr>
          <p:nvPr>
            <p:ph type="sldNum" sz="quarter" idx="7"/>
          </p:nvPr>
        </p:nvSpPr>
        <p:spPr/>
        <p:txBody>
          <a:bodyPr/>
          <a:lstStyle/>
          <a:p>
            <a:fld id="{B6F15528-21DE-4FAA-801E-634DDDAF4B2B}" type="slidenum">
              <a:rPr lang="en-CA" smtClean="0"/>
              <a:t>100</a:t>
            </a:fld>
            <a:endParaRPr lang="en-CA"/>
          </a:p>
        </p:txBody>
      </p:sp>
    </p:spTree>
    <p:extLst>
      <p:ext uri="{BB962C8B-B14F-4D97-AF65-F5344CB8AC3E}">
        <p14:creationId xmlns:p14="http://schemas.microsoft.com/office/powerpoint/2010/main" val="3284910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881A4-4944-F9B1-2DFD-14DA3EB39D43}"/>
              </a:ext>
            </a:extLst>
          </p:cNvPr>
          <p:cNvSpPr>
            <a:spLocks noGrp="1"/>
          </p:cNvSpPr>
          <p:nvPr>
            <p:ph type="body" sz="quarter" idx="14"/>
          </p:nvPr>
        </p:nvSpPr>
        <p:spPr/>
        <p:txBody>
          <a:bodyPr/>
          <a:lstStyle/>
          <a:p>
            <a:r>
              <a:rPr lang="en-US" dirty="0"/>
              <a:t>CDS Hooks provides a mechanism to send ‘feedback’ on cards</a:t>
            </a:r>
          </a:p>
          <a:p>
            <a:pPr lvl="1"/>
            <a:r>
              <a:rPr lang="en-US" dirty="0"/>
              <a:t>Allows indicating</a:t>
            </a:r>
          </a:p>
          <a:p>
            <a:pPr lvl="2"/>
            <a:r>
              <a:rPr lang="en-US" dirty="0"/>
              <a:t>A suggestion has been accepted</a:t>
            </a:r>
          </a:p>
          <a:p>
            <a:pPr lvl="2"/>
            <a:r>
              <a:rPr lang="en-US" dirty="0"/>
              <a:t>The card was ignored</a:t>
            </a:r>
          </a:p>
          <a:p>
            <a:pPr lvl="2"/>
            <a:r>
              <a:rPr lang="en-US" dirty="0"/>
              <a:t>The recommendation was overridden</a:t>
            </a:r>
          </a:p>
          <a:p>
            <a:r>
              <a:rPr lang="en-US" dirty="0"/>
              <a:t>There is no expectation this will be supported by CRD systems</a:t>
            </a:r>
          </a:p>
          <a:p>
            <a:pPr lvl="1"/>
            <a:r>
              <a:rPr lang="en-US" dirty="0"/>
              <a:t>Should ideally not result in errors if submitted</a:t>
            </a:r>
            <a:endParaRPr lang="en-CA" dirty="0"/>
          </a:p>
        </p:txBody>
      </p:sp>
      <p:sp>
        <p:nvSpPr>
          <p:cNvPr id="3" name="Title 2">
            <a:extLst>
              <a:ext uri="{FF2B5EF4-FFF2-40B4-BE49-F238E27FC236}">
                <a16:creationId xmlns:a16="http://schemas.microsoft.com/office/drawing/2014/main" id="{D643B116-C8F5-3E1E-3618-445609714C14}"/>
              </a:ext>
            </a:extLst>
          </p:cNvPr>
          <p:cNvSpPr>
            <a:spLocks noGrp="1"/>
          </p:cNvSpPr>
          <p:nvPr>
            <p:ph type="title"/>
          </p:nvPr>
        </p:nvSpPr>
        <p:spPr/>
        <p:txBody>
          <a:bodyPr/>
          <a:lstStyle/>
          <a:p>
            <a:r>
              <a:rPr lang="en-US" dirty="0"/>
              <a:t>Card feedback</a:t>
            </a:r>
            <a:endParaRPr lang="en-CA" dirty="0"/>
          </a:p>
        </p:txBody>
      </p:sp>
      <p:sp>
        <p:nvSpPr>
          <p:cNvPr id="4" name="Slide Number Placeholder 3">
            <a:extLst>
              <a:ext uri="{FF2B5EF4-FFF2-40B4-BE49-F238E27FC236}">
                <a16:creationId xmlns:a16="http://schemas.microsoft.com/office/drawing/2014/main" id="{F498BF7A-473E-7C9C-746B-1FC0F15D15A5}"/>
              </a:ext>
            </a:extLst>
          </p:cNvPr>
          <p:cNvSpPr>
            <a:spLocks noGrp="1"/>
          </p:cNvSpPr>
          <p:nvPr>
            <p:ph type="sldNum" sz="quarter" idx="7"/>
          </p:nvPr>
        </p:nvSpPr>
        <p:spPr/>
        <p:txBody>
          <a:bodyPr/>
          <a:lstStyle/>
          <a:p>
            <a:fld id="{B6F15528-21DE-4FAA-801E-634DDDAF4B2B}" type="slidenum">
              <a:rPr lang="en-CA" smtClean="0"/>
              <a:t>101</a:t>
            </a:fld>
            <a:endParaRPr lang="en-CA"/>
          </a:p>
        </p:txBody>
      </p:sp>
    </p:spTree>
    <p:extLst>
      <p:ext uri="{BB962C8B-B14F-4D97-AF65-F5344CB8AC3E}">
        <p14:creationId xmlns:p14="http://schemas.microsoft.com/office/powerpoint/2010/main" val="17766480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FAC19-2983-9854-9BE8-98F4F9C7CCD5}"/>
              </a:ext>
            </a:extLst>
          </p:cNvPr>
          <p:cNvSpPr>
            <a:spLocks noGrp="1"/>
          </p:cNvSpPr>
          <p:nvPr>
            <p:ph type="body" sz="quarter" idx="14"/>
          </p:nvPr>
        </p:nvSpPr>
        <p:spPr/>
        <p:txBody>
          <a:bodyPr/>
          <a:lstStyle/>
          <a:p>
            <a:r>
              <a:rPr lang="en-US" dirty="0"/>
              <a:t>Providers will sometimes want coverage/auth info without ordering</a:t>
            </a:r>
          </a:p>
          <a:p>
            <a:r>
              <a:rPr lang="en-US" dirty="0"/>
              <a:t>Clients may build a “what if” interface or use a SMART app</a:t>
            </a:r>
          </a:p>
          <a:p>
            <a:pPr lvl="1"/>
            <a:r>
              <a:rPr lang="en-US" dirty="0"/>
              <a:t>Capture minimum ‘order’ information (service code, drug, device, timeframe, patient, etc.)</a:t>
            </a:r>
          </a:p>
          <a:p>
            <a:pPr lvl="1"/>
            <a:r>
              <a:rPr lang="en-US" dirty="0"/>
              <a:t>Trigger CDS Hooks as normal</a:t>
            </a:r>
          </a:p>
          <a:p>
            <a:r>
              <a:rPr lang="en-US" dirty="0"/>
              <a:t>Configuration options would be tuned to what decision support is wanted</a:t>
            </a:r>
          </a:p>
          <a:p>
            <a:pPr lvl="1"/>
            <a:r>
              <a:rPr lang="en-US" dirty="0"/>
              <a:t>Always disable “unsolicited authorization”</a:t>
            </a:r>
          </a:p>
        </p:txBody>
      </p:sp>
      <p:sp>
        <p:nvSpPr>
          <p:cNvPr id="3" name="Title 2">
            <a:extLst>
              <a:ext uri="{FF2B5EF4-FFF2-40B4-BE49-F238E27FC236}">
                <a16:creationId xmlns:a16="http://schemas.microsoft.com/office/drawing/2014/main" id="{24C3E80A-DD9B-23A7-CC1F-5CC4C1A0265B}"/>
              </a:ext>
            </a:extLst>
          </p:cNvPr>
          <p:cNvSpPr>
            <a:spLocks noGrp="1"/>
          </p:cNvSpPr>
          <p:nvPr>
            <p:ph type="title"/>
          </p:nvPr>
        </p:nvSpPr>
        <p:spPr/>
        <p:txBody>
          <a:bodyPr/>
          <a:lstStyle/>
          <a:p>
            <a:r>
              <a:rPr lang="en-US" dirty="0"/>
              <a:t>What if?</a:t>
            </a:r>
            <a:endParaRPr lang="en-CA" dirty="0"/>
          </a:p>
        </p:txBody>
      </p:sp>
      <p:sp>
        <p:nvSpPr>
          <p:cNvPr id="4" name="Slide Number Placeholder 3">
            <a:extLst>
              <a:ext uri="{FF2B5EF4-FFF2-40B4-BE49-F238E27FC236}">
                <a16:creationId xmlns:a16="http://schemas.microsoft.com/office/drawing/2014/main" id="{752853FE-DE66-6D6C-68E1-8D8A1DBA918C}"/>
              </a:ext>
            </a:extLst>
          </p:cNvPr>
          <p:cNvSpPr>
            <a:spLocks noGrp="1"/>
          </p:cNvSpPr>
          <p:nvPr>
            <p:ph type="sldNum" sz="quarter" idx="7"/>
          </p:nvPr>
        </p:nvSpPr>
        <p:spPr/>
        <p:txBody>
          <a:bodyPr/>
          <a:lstStyle/>
          <a:p>
            <a:fld id="{B6F15528-21DE-4FAA-801E-634DDDAF4B2B}" type="slidenum">
              <a:rPr lang="en-CA" smtClean="0"/>
              <a:t>102</a:t>
            </a:fld>
            <a:endParaRPr lang="en-CA"/>
          </a:p>
        </p:txBody>
      </p:sp>
    </p:spTree>
    <p:extLst>
      <p:ext uri="{BB962C8B-B14F-4D97-AF65-F5344CB8AC3E}">
        <p14:creationId xmlns:p14="http://schemas.microsoft.com/office/powerpoint/2010/main" val="606487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2B295-1A63-A535-64BC-23C1359A88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C8753A-F573-9632-06ED-0630A8301BB5}"/>
              </a:ext>
            </a:extLst>
          </p:cNvPr>
          <p:cNvSpPr>
            <a:spLocks noGrp="1"/>
          </p:cNvSpPr>
          <p:nvPr>
            <p:ph type="sldNum" sz="quarter" idx="12"/>
          </p:nvPr>
        </p:nvSpPr>
        <p:spPr/>
        <p:txBody>
          <a:bodyPr/>
          <a:lstStyle/>
          <a:p>
            <a:fld id="{B6F15528-21DE-4FAA-801E-634DDDAF4B2B}" type="slidenum">
              <a:rPr lang="en-CA" smtClean="0"/>
              <a:t>103</a:t>
            </a:fld>
            <a:endParaRPr lang="en-CA"/>
          </a:p>
        </p:txBody>
      </p:sp>
      <p:sp>
        <p:nvSpPr>
          <p:cNvPr id="3" name="Title 2">
            <a:extLst>
              <a:ext uri="{FF2B5EF4-FFF2-40B4-BE49-F238E27FC236}">
                <a16:creationId xmlns:a16="http://schemas.microsoft.com/office/drawing/2014/main" id="{7D8FF60B-510C-B312-0B06-E9FC03BA37B7}"/>
              </a:ext>
            </a:extLst>
          </p:cNvPr>
          <p:cNvSpPr>
            <a:spLocks noGrp="1"/>
          </p:cNvSpPr>
          <p:nvPr>
            <p:ph type="title"/>
          </p:nvPr>
        </p:nvSpPr>
        <p:spPr/>
        <p:txBody>
          <a:bodyPr/>
          <a:lstStyle/>
          <a:p>
            <a:r>
              <a:rPr lang="en-US" dirty="0">
                <a:solidFill>
                  <a:schemeClr val="bg1"/>
                </a:solidFill>
              </a:rPr>
              <a:t>Additional Considerations</a:t>
            </a:r>
            <a:endParaRPr lang="en-CA" dirty="0">
              <a:solidFill>
                <a:schemeClr val="bg1"/>
              </a:solidFill>
            </a:endParaRPr>
          </a:p>
        </p:txBody>
      </p:sp>
      <p:graphicFrame>
        <p:nvGraphicFramePr>
          <p:cNvPr id="5" name="Diagram 4">
            <a:extLst>
              <a:ext uri="{FF2B5EF4-FFF2-40B4-BE49-F238E27FC236}">
                <a16:creationId xmlns:a16="http://schemas.microsoft.com/office/drawing/2014/main" id="{BF590E50-C2DB-C275-C391-EE04D188A688}"/>
              </a:ext>
            </a:extLst>
          </p:cNvPr>
          <p:cNvGraphicFramePr/>
          <p:nvPr>
            <p:extLst>
              <p:ext uri="{D42A27DB-BD31-4B8C-83A1-F6EECF244321}">
                <p14:modId xmlns:p14="http://schemas.microsoft.com/office/powerpoint/2010/main" val="3825287445"/>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8140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513314-6094-336D-0665-A2C3D959F612}"/>
              </a:ext>
            </a:extLst>
          </p:cNvPr>
          <p:cNvSpPr>
            <a:spLocks noGrp="1"/>
          </p:cNvSpPr>
          <p:nvPr>
            <p:ph type="body" sz="quarter" idx="14"/>
          </p:nvPr>
        </p:nvSpPr>
        <p:spPr/>
        <p:txBody>
          <a:bodyPr/>
          <a:lstStyle/>
          <a:p>
            <a:r>
              <a:rPr lang="en-US" dirty="0"/>
              <a:t>Reasons for metrics</a:t>
            </a:r>
          </a:p>
          <a:p>
            <a:pPr lvl="1"/>
            <a:r>
              <a:rPr lang="en-US" dirty="0"/>
              <a:t>CRD effectiveness is expected to evolve (improve) over time</a:t>
            </a:r>
          </a:p>
          <a:p>
            <a:pPr lvl="2"/>
            <a:r>
              <a:rPr lang="en-US" dirty="0"/>
              <a:t>More order types can determine coverage expectations without DTR</a:t>
            </a:r>
          </a:p>
          <a:p>
            <a:pPr lvl="2"/>
            <a:r>
              <a:rPr lang="en-US" dirty="0"/>
              <a:t>More unsolicited prior authorizations</a:t>
            </a:r>
          </a:p>
          <a:p>
            <a:pPr lvl="2"/>
            <a:r>
              <a:rPr lang="en-US" dirty="0"/>
              <a:t>Decision support more likely to be actioned by users</a:t>
            </a:r>
          </a:p>
          <a:p>
            <a:pPr lvl="1"/>
            <a:r>
              <a:rPr lang="en-US" dirty="0"/>
              <a:t>There are requirements for response times that need to be tracked</a:t>
            </a:r>
          </a:p>
          <a:p>
            <a:pPr lvl="1"/>
            <a:r>
              <a:rPr lang="en-US" dirty="0"/>
              <a:t>Payers and providers will want a sense of when needed information is found (and when not)</a:t>
            </a:r>
          </a:p>
          <a:p>
            <a:pPr lvl="1"/>
            <a:r>
              <a:rPr lang="en-US" dirty="0"/>
              <a:t>Some states are already setting metric requirements and other regulators may follow</a:t>
            </a:r>
          </a:p>
          <a:p>
            <a:pPr lvl="1"/>
            <a:r>
              <a:rPr lang="en-US" dirty="0"/>
              <a:t>See Education session related to metrics for more</a:t>
            </a:r>
          </a:p>
        </p:txBody>
      </p:sp>
      <p:sp>
        <p:nvSpPr>
          <p:cNvPr id="2" name="Title 1">
            <a:extLst>
              <a:ext uri="{FF2B5EF4-FFF2-40B4-BE49-F238E27FC236}">
                <a16:creationId xmlns:a16="http://schemas.microsoft.com/office/drawing/2014/main" id="{B3A5705E-3F98-7103-56B3-4FDC30859D36}"/>
              </a:ext>
            </a:extLst>
          </p:cNvPr>
          <p:cNvSpPr>
            <a:spLocks noGrp="1"/>
          </p:cNvSpPr>
          <p:nvPr>
            <p:ph type="title"/>
          </p:nvPr>
        </p:nvSpPr>
        <p:spPr/>
        <p:txBody>
          <a:bodyPr/>
          <a:lstStyle/>
          <a:p>
            <a:r>
              <a:rPr lang="en-US" dirty="0"/>
              <a:t>CRD Metrics</a:t>
            </a:r>
            <a:endParaRPr lang="en-CA" dirty="0"/>
          </a:p>
        </p:txBody>
      </p:sp>
    </p:spTree>
    <p:extLst>
      <p:ext uri="{BB962C8B-B14F-4D97-AF65-F5344CB8AC3E}">
        <p14:creationId xmlns:p14="http://schemas.microsoft.com/office/powerpoint/2010/main" val="10102353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CEEA07-3D83-4D22-D671-DAF949138D6D}"/>
              </a:ext>
            </a:extLst>
          </p:cNvPr>
          <p:cNvSpPr>
            <a:spLocks noGrp="1"/>
          </p:cNvSpPr>
          <p:nvPr>
            <p:ph type="body" sz="quarter" idx="14"/>
          </p:nvPr>
        </p:nvSpPr>
        <p:spPr/>
        <p:txBody>
          <a:bodyPr/>
          <a:lstStyle/>
          <a:p>
            <a:r>
              <a:rPr lang="en-US" dirty="0"/>
              <a:t>Evaluating metrics requires that a standardized set of data is available to calculate against</a:t>
            </a:r>
          </a:p>
          <a:p>
            <a:r>
              <a:rPr lang="en-US" dirty="0"/>
              <a:t>CRD defines a recommended logical model representing key elements to track that metrics may be created against</a:t>
            </a:r>
          </a:p>
          <a:p>
            <a:r>
              <a:rPr lang="en-US" dirty="0"/>
              <a:t>Model can be found </a:t>
            </a:r>
            <a:r>
              <a:rPr lang="en-US" dirty="0">
                <a:hlinkClick r:id="rId2"/>
              </a:rPr>
              <a:t>here</a:t>
            </a:r>
            <a:endParaRPr lang="en-US" dirty="0"/>
          </a:p>
          <a:p>
            <a:r>
              <a:rPr lang="en-US" dirty="0"/>
              <a:t>Suggested metrics can be found </a:t>
            </a:r>
            <a:r>
              <a:rPr lang="en-US" dirty="0">
                <a:hlinkClick r:id="rId3"/>
              </a:rPr>
              <a:t>here</a:t>
            </a:r>
            <a:endParaRPr lang="en-US" dirty="0"/>
          </a:p>
        </p:txBody>
      </p:sp>
      <p:sp>
        <p:nvSpPr>
          <p:cNvPr id="3" name="Title 2">
            <a:extLst>
              <a:ext uri="{FF2B5EF4-FFF2-40B4-BE49-F238E27FC236}">
                <a16:creationId xmlns:a16="http://schemas.microsoft.com/office/drawing/2014/main" id="{E73C79D5-56E0-B09B-7053-31C317F116E2}"/>
              </a:ext>
            </a:extLst>
          </p:cNvPr>
          <p:cNvSpPr>
            <a:spLocks noGrp="1"/>
          </p:cNvSpPr>
          <p:nvPr>
            <p:ph type="title"/>
          </p:nvPr>
        </p:nvSpPr>
        <p:spPr/>
        <p:txBody>
          <a:bodyPr/>
          <a:lstStyle/>
          <a:p>
            <a:r>
              <a:rPr lang="en-US" dirty="0"/>
              <a:t>Recommended model &amp; metrics</a:t>
            </a:r>
            <a:endParaRPr lang="en-CA" dirty="0"/>
          </a:p>
        </p:txBody>
      </p:sp>
      <p:sp>
        <p:nvSpPr>
          <p:cNvPr id="4" name="Slide Number Placeholder 3">
            <a:extLst>
              <a:ext uri="{FF2B5EF4-FFF2-40B4-BE49-F238E27FC236}">
                <a16:creationId xmlns:a16="http://schemas.microsoft.com/office/drawing/2014/main" id="{C9267B5C-B616-5B1C-FA31-6EF0040A3C85}"/>
              </a:ext>
            </a:extLst>
          </p:cNvPr>
          <p:cNvSpPr>
            <a:spLocks noGrp="1"/>
          </p:cNvSpPr>
          <p:nvPr>
            <p:ph type="sldNum" sz="quarter" idx="7"/>
          </p:nvPr>
        </p:nvSpPr>
        <p:spPr/>
        <p:txBody>
          <a:bodyPr/>
          <a:lstStyle/>
          <a:p>
            <a:fld id="{B6F15528-21DE-4FAA-801E-634DDDAF4B2B}" type="slidenum">
              <a:rPr lang="en-CA" smtClean="0"/>
              <a:t>105</a:t>
            </a:fld>
            <a:endParaRPr lang="en-CA"/>
          </a:p>
        </p:txBody>
      </p:sp>
    </p:spTree>
    <p:extLst>
      <p:ext uri="{BB962C8B-B14F-4D97-AF65-F5344CB8AC3E}">
        <p14:creationId xmlns:p14="http://schemas.microsoft.com/office/powerpoint/2010/main" val="377679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43202-3E4D-46E4-D6F9-B833E14B1CBB}"/>
              </a:ext>
            </a:extLst>
          </p:cNvPr>
          <p:cNvSpPr>
            <a:spLocks noGrp="1"/>
          </p:cNvSpPr>
          <p:nvPr>
            <p:ph type="body" sz="quarter" idx="14"/>
          </p:nvPr>
        </p:nvSpPr>
        <p:spPr/>
        <p:txBody>
          <a:bodyPr/>
          <a:lstStyle/>
          <a:p>
            <a:r>
              <a:rPr lang="en-US" dirty="0"/>
              <a:t>CRD represents payers and providers</a:t>
            </a:r>
            <a:r>
              <a:rPr lang="en-US" baseline="0" dirty="0"/>
              <a:t> as monolithic entities</a:t>
            </a:r>
          </a:p>
          <a:p>
            <a:pPr lvl="1"/>
            <a:r>
              <a:rPr lang="en-US" baseline="0" dirty="0"/>
              <a:t>‘CRD Service</a:t>
            </a:r>
            <a:r>
              <a:rPr lang="en-CA" baseline="0" dirty="0"/>
              <a:t>’ and ‘CRD Client’</a:t>
            </a:r>
          </a:p>
          <a:p>
            <a:r>
              <a:rPr lang="en-CA" baseline="0" dirty="0"/>
              <a:t>Reality is there may be multiple systems (and organizations) involved</a:t>
            </a:r>
          </a:p>
          <a:p>
            <a:r>
              <a:rPr lang="en-CA" dirty="0"/>
              <a:t>Payers and/or providers may develop “electronic prior authorization coordinator” systems to meet CRD (and possibly DTR &amp; PAS) requirements</a:t>
            </a:r>
          </a:p>
          <a:p>
            <a:r>
              <a:rPr lang="en-CA" baseline="0" dirty="0"/>
              <a:t>At present, no standards for how such components interact with other payer</a:t>
            </a:r>
            <a:r>
              <a:rPr lang="en-CA" dirty="0"/>
              <a:t> and provider systems</a:t>
            </a:r>
            <a:endParaRPr lang="en-CA" baseline="0" dirty="0"/>
          </a:p>
        </p:txBody>
      </p:sp>
      <p:sp>
        <p:nvSpPr>
          <p:cNvPr id="3" name="Title 2">
            <a:extLst>
              <a:ext uri="{FF2B5EF4-FFF2-40B4-BE49-F238E27FC236}">
                <a16:creationId xmlns:a16="http://schemas.microsoft.com/office/drawing/2014/main" id="{07042C44-CEF1-7563-9F39-C52589DDA463}"/>
              </a:ext>
            </a:extLst>
          </p:cNvPr>
          <p:cNvSpPr>
            <a:spLocks noGrp="1"/>
          </p:cNvSpPr>
          <p:nvPr>
            <p:ph type="title"/>
          </p:nvPr>
        </p:nvSpPr>
        <p:spPr/>
        <p:txBody>
          <a:bodyPr/>
          <a:lstStyle/>
          <a:p>
            <a:r>
              <a:rPr lang="en-US" dirty="0" err="1"/>
              <a:t>ePA</a:t>
            </a:r>
            <a:r>
              <a:rPr lang="en-US" dirty="0"/>
              <a:t> Coordination</a:t>
            </a:r>
            <a:endParaRPr lang="en-CA" dirty="0"/>
          </a:p>
        </p:txBody>
      </p:sp>
      <p:sp>
        <p:nvSpPr>
          <p:cNvPr id="4" name="Slide Number Placeholder 3">
            <a:extLst>
              <a:ext uri="{FF2B5EF4-FFF2-40B4-BE49-F238E27FC236}">
                <a16:creationId xmlns:a16="http://schemas.microsoft.com/office/drawing/2014/main" id="{77A44CB4-90E5-4A98-56B7-74012327A07F}"/>
              </a:ext>
            </a:extLst>
          </p:cNvPr>
          <p:cNvSpPr>
            <a:spLocks noGrp="1"/>
          </p:cNvSpPr>
          <p:nvPr>
            <p:ph type="sldNum" sz="quarter" idx="7"/>
          </p:nvPr>
        </p:nvSpPr>
        <p:spPr/>
        <p:txBody>
          <a:bodyPr/>
          <a:lstStyle/>
          <a:p>
            <a:fld id="{B6F15528-21DE-4FAA-801E-634DDDAF4B2B}" type="slidenum">
              <a:rPr lang="en-CA" smtClean="0"/>
              <a:t>106</a:t>
            </a:fld>
            <a:endParaRPr lang="en-CA"/>
          </a:p>
        </p:txBody>
      </p:sp>
    </p:spTree>
    <p:extLst>
      <p:ext uri="{BB962C8B-B14F-4D97-AF65-F5344CB8AC3E}">
        <p14:creationId xmlns:p14="http://schemas.microsoft.com/office/powerpoint/2010/main" val="3323033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DB71A5-8774-A192-F403-0C0556070419}"/>
              </a:ext>
            </a:extLst>
          </p:cNvPr>
          <p:cNvSpPr>
            <a:spLocks noGrp="1"/>
          </p:cNvSpPr>
          <p:nvPr>
            <p:ph type="sldNum" sz="quarter" idx="7"/>
          </p:nvPr>
        </p:nvSpPr>
        <p:spPr/>
        <p:txBody>
          <a:bodyPr/>
          <a:lstStyle/>
          <a:p>
            <a:fld id="{B6F15528-21DE-4FAA-801E-634DDDAF4B2B}" type="slidenum">
              <a:rPr lang="en-CA" smtClean="0"/>
              <a:t>107</a:t>
            </a:fld>
            <a:endParaRPr lang="en-CA"/>
          </a:p>
        </p:txBody>
      </p:sp>
      <p:sp>
        <p:nvSpPr>
          <p:cNvPr id="5" name="Title 4">
            <a:extLst>
              <a:ext uri="{FF2B5EF4-FFF2-40B4-BE49-F238E27FC236}">
                <a16:creationId xmlns:a16="http://schemas.microsoft.com/office/drawing/2014/main" id="{240EB038-8958-2FC2-4182-2F2F40389AB4}"/>
              </a:ext>
            </a:extLst>
          </p:cNvPr>
          <p:cNvSpPr>
            <a:spLocks noGrp="1"/>
          </p:cNvSpPr>
          <p:nvPr>
            <p:ph type="title" idx="4294967295"/>
          </p:nvPr>
        </p:nvSpPr>
        <p:spPr>
          <a:xfrm>
            <a:off x="838200" y="365125"/>
            <a:ext cx="10515600" cy="1325563"/>
          </a:xfrm>
          <a:prstGeom prst="rect">
            <a:avLst/>
          </a:prstGeom>
        </p:spPr>
        <p:txBody>
          <a:bodyPr/>
          <a:lstStyle/>
          <a:p>
            <a:r>
              <a:rPr lang="en-CA" dirty="0">
                <a:solidFill>
                  <a:schemeClr val="bg1"/>
                </a:solidFill>
              </a:rPr>
              <a:t>Coordination Diagram</a:t>
            </a:r>
          </a:p>
        </p:txBody>
      </p:sp>
      <p:pic>
        <p:nvPicPr>
          <p:cNvPr id="2050" name="Picture 2" descr="Complex diagram showing the components of an integrated provider solution communicating with an integrated payer solution, followed by a diagram that breaks the payer and provider functions into primary systems plus 'ePA coordinator' systems that handle the CDS Hooks communication and exposes the interactions between the primary provider and primary payer systems and their respective ePA coordinator systems.">
            <a:extLst>
              <a:ext uri="{FF2B5EF4-FFF2-40B4-BE49-F238E27FC236}">
                <a16:creationId xmlns:a16="http://schemas.microsoft.com/office/drawing/2014/main" id="{14656F91-79EA-2EF0-FA0E-6487AECF2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759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4F0F1D-6F07-1C7E-E961-0FF9970D9D5F}"/>
              </a:ext>
            </a:extLst>
          </p:cNvPr>
          <p:cNvSpPr>
            <a:spLocks noGrp="1"/>
          </p:cNvSpPr>
          <p:nvPr>
            <p:ph type="body" sz="quarter" idx="14"/>
          </p:nvPr>
        </p:nvSpPr>
        <p:spPr/>
        <p:txBody>
          <a:bodyPr/>
          <a:lstStyle/>
          <a:p>
            <a:r>
              <a:rPr lang="en-US" dirty="0"/>
              <a:t>Access tokens are granted to the payer </a:t>
            </a:r>
            <a:r>
              <a:rPr lang="en-US" dirty="0" err="1"/>
              <a:t>ePA</a:t>
            </a:r>
            <a:r>
              <a:rPr lang="en-US" dirty="0"/>
              <a:t> coordinator by the provider </a:t>
            </a:r>
            <a:r>
              <a:rPr lang="en-US" dirty="0" err="1"/>
              <a:t>ePA</a:t>
            </a:r>
            <a:r>
              <a:rPr lang="en-US" dirty="0"/>
              <a:t> coordinator</a:t>
            </a:r>
          </a:p>
          <a:p>
            <a:pPr lvl="1"/>
            <a:r>
              <a:rPr lang="en-US" dirty="0"/>
              <a:t>Must be a single REST endpoint to query (regardless of physical data organization)</a:t>
            </a:r>
          </a:p>
          <a:p>
            <a:pPr lvl="1"/>
            <a:r>
              <a:rPr lang="en-US" dirty="0"/>
              <a:t>Accesses will need to ‘appear’ to be from the </a:t>
            </a:r>
            <a:r>
              <a:rPr lang="en-US" dirty="0" err="1"/>
              <a:t>ePA</a:t>
            </a:r>
            <a:r>
              <a:rPr lang="en-US" dirty="0"/>
              <a:t> coordinator, regardless of payer component seeking data</a:t>
            </a:r>
          </a:p>
          <a:p>
            <a:r>
              <a:rPr lang="en-US" dirty="0"/>
              <a:t>Decisions about coverage &amp; authorization are from the ‘payer’</a:t>
            </a:r>
          </a:p>
          <a:p>
            <a:pPr lvl="1"/>
            <a:r>
              <a:rPr lang="en-US" dirty="0"/>
              <a:t>Doesn’t matter which subsystem handles which coverage types</a:t>
            </a:r>
          </a:p>
          <a:p>
            <a:pPr lvl="1"/>
            <a:r>
              <a:rPr lang="en-US" dirty="0"/>
              <a:t>If different orders must route through different organizations, </a:t>
            </a:r>
            <a:r>
              <a:rPr lang="en-US" dirty="0" err="1"/>
              <a:t>ePA</a:t>
            </a:r>
            <a:r>
              <a:rPr lang="en-US" dirty="0"/>
              <a:t> is responsible for compiling cards &amp; system actions</a:t>
            </a:r>
          </a:p>
          <a:p>
            <a:pPr lvl="2"/>
            <a:r>
              <a:rPr lang="en-US" dirty="0"/>
              <a:t>Performance requirement is based on response time to and from the provider system, not the individual components</a:t>
            </a:r>
          </a:p>
          <a:p>
            <a:r>
              <a:rPr lang="en-US" dirty="0"/>
              <a:t>More guidance </a:t>
            </a:r>
            <a:r>
              <a:rPr lang="en-US" dirty="0">
                <a:hlinkClick r:id="rId2"/>
              </a:rPr>
              <a:t>here</a:t>
            </a:r>
            <a:endParaRPr lang="en-CA" dirty="0"/>
          </a:p>
        </p:txBody>
      </p:sp>
      <p:sp>
        <p:nvSpPr>
          <p:cNvPr id="3" name="Title 2">
            <a:extLst>
              <a:ext uri="{FF2B5EF4-FFF2-40B4-BE49-F238E27FC236}">
                <a16:creationId xmlns:a16="http://schemas.microsoft.com/office/drawing/2014/main" id="{E1517E31-A491-1749-1A02-63AE828E9FE3}"/>
              </a:ext>
            </a:extLst>
          </p:cNvPr>
          <p:cNvSpPr>
            <a:spLocks noGrp="1"/>
          </p:cNvSpPr>
          <p:nvPr>
            <p:ph type="title"/>
          </p:nvPr>
        </p:nvSpPr>
        <p:spPr>
          <a:prstGeom prst="rect">
            <a:avLst/>
          </a:prstGeom>
        </p:spPr>
        <p:txBody>
          <a:bodyPr/>
          <a:lstStyle/>
          <a:p>
            <a:r>
              <a:rPr lang="en-CA" dirty="0" err="1"/>
              <a:t>ePA</a:t>
            </a:r>
            <a:r>
              <a:rPr lang="en-CA" dirty="0"/>
              <a:t> Coordination Considerations</a:t>
            </a:r>
          </a:p>
        </p:txBody>
      </p:sp>
      <p:sp>
        <p:nvSpPr>
          <p:cNvPr id="2" name="Slide Number Placeholder 1">
            <a:extLst>
              <a:ext uri="{FF2B5EF4-FFF2-40B4-BE49-F238E27FC236}">
                <a16:creationId xmlns:a16="http://schemas.microsoft.com/office/drawing/2014/main" id="{F2891E55-56E5-BBE1-6157-AB034C3B41EA}"/>
              </a:ext>
            </a:extLst>
          </p:cNvPr>
          <p:cNvSpPr>
            <a:spLocks noGrp="1"/>
          </p:cNvSpPr>
          <p:nvPr>
            <p:ph type="sldNum" sz="quarter" idx="7"/>
          </p:nvPr>
        </p:nvSpPr>
        <p:spPr/>
        <p:txBody>
          <a:bodyPr/>
          <a:lstStyle/>
          <a:p>
            <a:fld id="{B6F15528-21DE-4FAA-801E-634DDDAF4B2B}" type="slidenum">
              <a:rPr lang="en-CA" smtClean="0"/>
              <a:t>108</a:t>
            </a:fld>
            <a:endParaRPr lang="en-CA"/>
          </a:p>
        </p:txBody>
      </p:sp>
    </p:spTree>
    <p:extLst>
      <p:ext uri="{BB962C8B-B14F-4D97-AF65-F5344CB8AC3E}">
        <p14:creationId xmlns:p14="http://schemas.microsoft.com/office/powerpoint/2010/main" val="4102123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69CBE-94C3-243A-F431-E89807F2FA0B}"/>
              </a:ext>
            </a:extLst>
          </p:cNvPr>
          <p:cNvSpPr>
            <a:spLocks noGrp="1"/>
          </p:cNvSpPr>
          <p:nvPr>
            <p:ph type="body" sz="quarter" idx="14"/>
          </p:nvPr>
        </p:nvSpPr>
        <p:spPr/>
        <p:txBody>
          <a:bodyPr/>
          <a:lstStyle/>
          <a:p>
            <a:pPr lvl="0"/>
            <a:r>
              <a:rPr lang="en-CA" dirty="0"/>
              <a:t>Logical model for measures</a:t>
            </a:r>
          </a:p>
          <a:p>
            <a:r>
              <a:rPr lang="en-CA" dirty="0" err="1"/>
              <a:t>ePA</a:t>
            </a:r>
            <a:r>
              <a:rPr lang="en-CA" dirty="0"/>
              <a:t> Coordinators</a:t>
            </a:r>
          </a:p>
        </p:txBody>
      </p:sp>
      <p:sp>
        <p:nvSpPr>
          <p:cNvPr id="3" name="Title 2">
            <a:extLst>
              <a:ext uri="{FF2B5EF4-FFF2-40B4-BE49-F238E27FC236}">
                <a16:creationId xmlns:a16="http://schemas.microsoft.com/office/drawing/2014/main" id="{B850D6C1-020A-B65D-0069-AFB2605E6B0E}"/>
              </a:ext>
            </a:extLst>
          </p:cNvPr>
          <p:cNvSpPr>
            <a:spLocks noGrp="1"/>
          </p:cNvSpPr>
          <p:nvPr>
            <p:ph type="title"/>
          </p:nvPr>
        </p:nvSpPr>
        <p:spPr/>
        <p:txBody>
          <a:bodyPr/>
          <a:lstStyle/>
          <a:p>
            <a:pPr lvl="0"/>
            <a:r>
              <a:rPr lang="en-CA" dirty="0"/>
              <a:t>Data retrieval</a:t>
            </a:r>
          </a:p>
        </p:txBody>
      </p:sp>
      <p:sp>
        <p:nvSpPr>
          <p:cNvPr id="4" name="Slide Number Placeholder 3">
            <a:extLst>
              <a:ext uri="{FF2B5EF4-FFF2-40B4-BE49-F238E27FC236}">
                <a16:creationId xmlns:a16="http://schemas.microsoft.com/office/drawing/2014/main" id="{9DFECCBD-368C-4E58-2840-F567A730C3FB}"/>
              </a:ext>
            </a:extLst>
          </p:cNvPr>
          <p:cNvSpPr>
            <a:spLocks noGrp="1"/>
          </p:cNvSpPr>
          <p:nvPr>
            <p:ph type="sldNum" sz="quarter" idx="7"/>
          </p:nvPr>
        </p:nvSpPr>
        <p:spPr/>
        <p:txBody>
          <a:bodyPr/>
          <a:lstStyle/>
          <a:p>
            <a:fld id="{B6F15528-21DE-4FAA-801E-634DDDAF4B2B}" type="slidenum">
              <a:rPr lang="en-CA" smtClean="0"/>
              <a:t>109</a:t>
            </a:fld>
            <a:endParaRPr lang="en-CA"/>
          </a:p>
        </p:txBody>
      </p:sp>
    </p:spTree>
    <p:extLst>
      <p:ext uri="{BB962C8B-B14F-4D97-AF65-F5344CB8AC3E}">
        <p14:creationId xmlns:p14="http://schemas.microsoft.com/office/powerpoint/2010/main" val="210858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76B8B-0D40-D2AD-8A01-C64EC3A70FB6}"/>
              </a:ext>
            </a:extLst>
          </p:cNvPr>
          <p:cNvSpPr>
            <a:spLocks noGrp="1"/>
          </p:cNvSpPr>
          <p:nvPr>
            <p:ph type="body" sz="quarter" idx="14"/>
          </p:nvPr>
        </p:nvSpPr>
        <p:spPr/>
        <p:txBody>
          <a:bodyPr/>
          <a:lstStyle/>
          <a:p>
            <a:r>
              <a:rPr lang="en-US" dirty="0"/>
              <a:t>Not a formal substitute</a:t>
            </a:r>
            <a:r>
              <a:rPr lang="en-US" baseline="0" dirty="0"/>
              <a:t> for prior authorization</a:t>
            </a:r>
          </a:p>
          <a:p>
            <a:pPr lvl="1"/>
            <a:r>
              <a:rPr lang="en-US" dirty="0"/>
              <a:t>Needed data may be unavailable</a:t>
            </a:r>
          </a:p>
          <a:p>
            <a:pPr lvl="1"/>
            <a:r>
              <a:rPr lang="en-US" dirty="0"/>
              <a:t>CRD cannot refuse authorization</a:t>
            </a:r>
          </a:p>
          <a:p>
            <a:pPr lvl="0"/>
            <a:r>
              <a:rPr lang="en-US" dirty="0"/>
              <a:t>Not a tool for back-office staff</a:t>
            </a:r>
          </a:p>
          <a:p>
            <a:pPr lvl="1"/>
            <a:r>
              <a:rPr lang="en-US" dirty="0"/>
              <a:t>They might use CRD, but not targeted at them</a:t>
            </a:r>
          </a:p>
          <a:p>
            <a:pPr lvl="0"/>
            <a:r>
              <a:rPr lang="en-US" dirty="0"/>
              <a:t>Not a data collection tool</a:t>
            </a:r>
          </a:p>
          <a:p>
            <a:pPr lvl="1"/>
            <a:r>
              <a:rPr lang="en-US" dirty="0"/>
              <a:t>Data is held only for audit purposes</a:t>
            </a:r>
          </a:p>
        </p:txBody>
      </p:sp>
      <p:sp>
        <p:nvSpPr>
          <p:cNvPr id="3" name="Title 2">
            <a:extLst>
              <a:ext uri="{FF2B5EF4-FFF2-40B4-BE49-F238E27FC236}">
                <a16:creationId xmlns:a16="http://schemas.microsoft.com/office/drawing/2014/main" id="{4A193062-7D8A-1ADF-A392-349D66BE1352}"/>
              </a:ext>
            </a:extLst>
          </p:cNvPr>
          <p:cNvSpPr>
            <a:spLocks noGrp="1"/>
          </p:cNvSpPr>
          <p:nvPr>
            <p:ph type="title"/>
          </p:nvPr>
        </p:nvSpPr>
        <p:spPr/>
        <p:txBody>
          <a:bodyPr/>
          <a:lstStyle/>
          <a:p>
            <a:r>
              <a:rPr lang="en-US" dirty="0"/>
              <a:t>What CRD is not</a:t>
            </a:r>
            <a:endParaRPr lang="en-CA" dirty="0"/>
          </a:p>
        </p:txBody>
      </p:sp>
      <p:sp>
        <p:nvSpPr>
          <p:cNvPr id="4" name="Slide Number Placeholder 3">
            <a:extLst>
              <a:ext uri="{FF2B5EF4-FFF2-40B4-BE49-F238E27FC236}">
                <a16:creationId xmlns:a16="http://schemas.microsoft.com/office/drawing/2014/main" id="{17666C2F-BADA-381C-0FA0-4592612BECF1}"/>
              </a:ext>
            </a:extLst>
          </p:cNvPr>
          <p:cNvSpPr>
            <a:spLocks noGrp="1"/>
          </p:cNvSpPr>
          <p:nvPr>
            <p:ph type="sldNum" sz="quarter" idx="7"/>
          </p:nvPr>
        </p:nvSpPr>
        <p:spPr/>
        <p:txBody>
          <a:bodyPr/>
          <a:lstStyle/>
          <a:p>
            <a:fld id="{B6F15528-21DE-4FAA-801E-634DDDAF4B2B}" type="slidenum">
              <a:rPr lang="en-CA" smtClean="0"/>
              <a:t>11</a:t>
            </a:fld>
            <a:endParaRPr lang="en-CA"/>
          </a:p>
        </p:txBody>
      </p:sp>
    </p:spTree>
    <p:extLst>
      <p:ext uri="{BB962C8B-B14F-4D97-AF65-F5344CB8AC3E}">
        <p14:creationId xmlns:p14="http://schemas.microsoft.com/office/powerpoint/2010/main" val="32946516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B06B6-BA6C-5E44-8904-8973FD00FB72}"/>
              </a:ext>
            </a:extLst>
          </p:cNvPr>
          <p:cNvSpPr>
            <a:spLocks noGrp="1"/>
          </p:cNvSpPr>
          <p:nvPr>
            <p:ph type="title"/>
          </p:nvPr>
        </p:nvSpPr>
        <p:spPr/>
        <p:txBody>
          <a:bodyPr/>
          <a:lstStyle/>
          <a:p>
            <a:r>
              <a:rPr lang="en-US" dirty="0">
                <a:solidFill>
                  <a:schemeClr val="bg1"/>
                </a:solidFill>
              </a:rPr>
              <a:t>Outline</a:t>
            </a:r>
            <a:endParaRPr lang="en-CA" dirty="0">
              <a:solidFill>
                <a:schemeClr val="bg1"/>
              </a:solidFill>
            </a:endParaRPr>
          </a:p>
        </p:txBody>
      </p:sp>
      <p:sp>
        <p:nvSpPr>
          <p:cNvPr id="4" name="Slide Number Placeholder 3">
            <a:extLst>
              <a:ext uri="{FF2B5EF4-FFF2-40B4-BE49-F238E27FC236}">
                <a16:creationId xmlns:a16="http://schemas.microsoft.com/office/drawing/2014/main" id="{530C02B4-9FA6-4065-4406-A4141306866F}"/>
              </a:ext>
            </a:extLst>
          </p:cNvPr>
          <p:cNvSpPr>
            <a:spLocks noGrp="1"/>
          </p:cNvSpPr>
          <p:nvPr>
            <p:ph type="sldNum" sz="quarter" idx="4294967295"/>
          </p:nvPr>
        </p:nvSpPr>
        <p:spPr>
          <a:xfrm>
            <a:off x="9448800" y="6489700"/>
            <a:ext cx="2743200" cy="365125"/>
          </a:xfrm>
        </p:spPr>
        <p:txBody>
          <a:bodyPr/>
          <a:lstStyle/>
          <a:p>
            <a:fld id="{B6F15528-21DE-4FAA-801E-634DDDAF4B2B}" type="slidenum">
              <a:rPr lang="en-CA" smtClean="0"/>
              <a:t>110</a:t>
            </a:fld>
            <a:endParaRPr lang="en-CA"/>
          </a:p>
        </p:txBody>
      </p:sp>
      <p:graphicFrame>
        <p:nvGraphicFramePr>
          <p:cNvPr id="6" name="Diagram 5">
            <a:extLst>
              <a:ext uri="{FF2B5EF4-FFF2-40B4-BE49-F238E27FC236}">
                <a16:creationId xmlns:a16="http://schemas.microsoft.com/office/drawing/2014/main" id="{5CCB6DEE-5AFC-CFC5-6604-2689607A5B06}"/>
              </a:ext>
            </a:extLst>
          </p:cNvPr>
          <p:cNvGraphicFramePr/>
          <p:nvPr>
            <p:extLst>
              <p:ext uri="{D42A27DB-BD31-4B8C-83A1-F6EECF244321}">
                <p14:modId xmlns:p14="http://schemas.microsoft.com/office/powerpoint/2010/main" val="3704548139"/>
              </p:ext>
            </p:extLst>
          </p:nvPr>
        </p:nvGraphicFramePr>
        <p:xfrm>
          <a:off x="2326888"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936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C44F5-049C-063F-C5F3-ECBFF4E54441}"/>
              </a:ext>
            </a:extLst>
          </p:cNvPr>
          <p:cNvSpPr>
            <a:spLocks noGrp="1"/>
          </p:cNvSpPr>
          <p:nvPr>
            <p:ph type="title"/>
          </p:nvPr>
        </p:nvSpPr>
        <p:spPr/>
        <p:txBody>
          <a:bodyPr/>
          <a:lstStyle/>
          <a:p>
            <a:r>
              <a:rPr lang="en-US" dirty="0"/>
              <a:t>Summing Up</a:t>
            </a:r>
            <a:endParaRPr lang="en-CA" dirty="0"/>
          </a:p>
        </p:txBody>
      </p:sp>
      <p:sp>
        <p:nvSpPr>
          <p:cNvPr id="4" name="Slide Number Placeholder 3">
            <a:extLst>
              <a:ext uri="{FF2B5EF4-FFF2-40B4-BE49-F238E27FC236}">
                <a16:creationId xmlns:a16="http://schemas.microsoft.com/office/drawing/2014/main" id="{3A48BFCE-4331-87D7-383E-43D1A8027642}"/>
              </a:ext>
            </a:extLst>
          </p:cNvPr>
          <p:cNvSpPr>
            <a:spLocks noGrp="1"/>
          </p:cNvSpPr>
          <p:nvPr>
            <p:ph type="sldNum" sz="quarter" idx="4294967295"/>
          </p:nvPr>
        </p:nvSpPr>
        <p:spPr>
          <a:xfrm>
            <a:off x="9448800" y="6489700"/>
            <a:ext cx="2743200" cy="365125"/>
          </a:xfrm>
        </p:spPr>
        <p:txBody>
          <a:bodyPr/>
          <a:lstStyle/>
          <a:p>
            <a:fld id="{B6F15528-21DE-4FAA-801E-634DDDAF4B2B}" type="slidenum">
              <a:rPr lang="en-CA" smtClean="0"/>
              <a:t>111</a:t>
            </a:fld>
            <a:endParaRPr lang="en-CA"/>
          </a:p>
        </p:txBody>
      </p:sp>
    </p:spTree>
    <p:extLst>
      <p:ext uri="{BB962C8B-B14F-4D97-AF65-F5344CB8AC3E}">
        <p14:creationId xmlns:p14="http://schemas.microsoft.com/office/powerpoint/2010/main" val="7281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8ACD-D625-83E7-69B7-376C13B4BF8C}"/>
            </a:ext>
          </a:extLst>
        </p:cNvPr>
        <p:cNvGrpSpPr/>
        <p:nvPr/>
      </p:nvGrpSpPr>
      <p:grpSpPr>
        <a:xfrm>
          <a:off x="0" y="0"/>
          <a:ext cx="0" cy="0"/>
          <a:chOff x="0" y="0"/>
          <a:chExt cx="0" cy="0"/>
        </a:xfrm>
      </p:grpSpPr>
      <p:sp>
        <p:nvSpPr>
          <p:cNvPr id="7" name="Text Placeholder 1">
            <a:extLst>
              <a:ext uri="{FF2B5EF4-FFF2-40B4-BE49-F238E27FC236}">
                <a16:creationId xmlns:a16="http://schemas.microsoft.com/office/drawing/2014/main" id="{ED5DCE9A-17A2-0869-F985-E5168DC5F0E5}"/>
              </a:ext>
            </a:extLst>
          </p:cNvPr>
          <p:cNvSpPr>
            <a:spLocks noGrp="1"/>
          </p:cNvSpPr>
          <p:nvPr>
            <p:ph type="body" sz="quarter" idx="14"/>
          </p:nvPr>
        </p:nvSpPr>
        <p:spPr>
          <a:xfrm>
            <a:off x="1104900" y="2085975"/>
            <a:ext cx="10501313" cy="3226524"/>
          </a:xfrm>
        </p:spPr>
        <p:txBody>
          <a:bodyPr lIns="0" tIns="0" rIns="0" bIns="0">
            <a:spAutoFit/>
          </a:bodyPr>
          <a:lstStyle/>
          <a:p>
            <a:pPr marL="0" indent="0">
              <a:buNone/>
            </a:pPr>
            <a:r>
              <a:rPr lang="en-US" dirty="0"/>
              <a:t>After completing this course, you should be able to:</a:t>
            </a:r>
          </a:p>
          <a:p>
            <a:r>
              <a:rPr lang="en-US" dirty="0"/>
              <a:t>Explain the relationship between CRD and CDS Hooks</a:t>
            </a:r>
          </a:p>
          <a:p>
            <a:r>
              <a:rPr lang="en-US" dirty="0"/>
              <a:t>List the mandatory and optional hook types used by CRD</a:t>
            </a:r>
          </a:p>
          <a:p>
            <a:r>
              <a:rPr lang="en-US" dirty="0"/>
              <a:t>Choose the appropriate CRD response type for a particular type of information</a:t>
            </a:r>
          </a:p>
          <a:p>
            <a:r>
              <a:rPr lang="en-US" dirty="0"/>
              <a:t>Fill out the coverage-information extension</a:t>
            </a:r>
          </a:p>
          <a:p>
            <a:r>
              <a:rPr lang="en-US" dirty="0"/>
              <a:t>Describe the full workflow covered by the CRD specification</a:t>
            </a:r>
          </a:p>
        </p:txBody>
      </p:sp>
      <p:sp>
        <p:nvSpPr>
          <p:cNvPr id="3" name="Title 2">
            <a:extLst>
              <a:ext uri="{FF2B5EF4-FFF2-40B4-BE49-F238E27FC236}">
                <a16:creationId xmlns:a16="http://schemas.microsoft.com/office/drawing/2014/main" id="{174B164F-5937-912D-BE4F-0E7E0CB13E6E}"/>
              </a:ext>
            </a:extLst>
          </p:cNvPr>
          <p:cNvSpPr>
            <a:spLocks noGrp="1"/>
          </p:cNvSpPr>
          <p:nvPr>
            <p:ph type="title"/>
          </p:nvPr>
        </p:nvSpPr>
        <p:spPr/>
        <p:txBody>
          <a:bodyPr/>
          <a:lstStyle/>
          <a:p>
            <a:r>
              <a:rPr lang="en-US" dirty="0"/>
              <a:t>Course Objectives</a:t>
            </a:r>
            <a:endParaRPr lang="en-CA" dirty="0"/>
          </a:p>
        </p:txBody>
      </p:sp>
      <p:pic>
        <p:nvPicPr>
          <p:cNvPr id="4" name="Picture 3" descr="A dart in the center of a target&#10;&#10;Description automatically generated">
            <a:extLst>
              <a:ext uri="{FF2B5EF4-FFF2-40B4-BE49-F238E27FC236}">
                <a16:creationId xmlns:a16="http://schemas.microsoft.com/office/drawing/2014/main" id="{8AA32185-A579-7705-6775-F638FE7CAF4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33813" y="190828"/>
            <a:ext cx="1124373" cy="1124373"/>
          </a:xfrm>
          <a:prstGeom prst="rect">
            <a:avLst/>
          </a:prstGeom>
        </p:spPr>
      </p:pic>
    </p:spTree>
    <p:extLst>
      <p:ext uri="{BB962C8B-B14F-4D97-AF65-F5344CB8AC3E}">
        <p14:creationId xmlns:p14="http://schemas.microsoft.com/office/powerpoint/2010/main" val="16503163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8D0B72-F99D-90C5-7F10-38784B7E0B8C}"/>
              </a:ext>
            </a:extLst>
          </p:cNvPr>
          <p:cNvSpPr>
            <a:spLocks noGrp="1"/>
          </p:cNvSpPr>
          <p:nvPr>
            <p:ph type="title"/>
          </p:nvPr>
        </p:nvSpPr>
        <p:spPr>
          <a:xfrm>
            <a:off x="5120841" y="513593"/>
            <a:ext cx="6324599" cy="535532"/>
          </a:xfrm>
        </p:spPr>
        <p:txBody>
          <a:bodyPr/>
          <a:lstStyle/>
          <a:p>
            <a:pPr algn="r"/>
            <a:r>
              <a:rPr lang="en-US" dirty="0"/>
              <a:t>Questions/Discussion</a:t>
            </a:r>
            <a:endParaRPr lang="en-CA" dirty="0"/>
          </a:p>
        </p:txBody>
      </p:sp>
      <p:sp>
        <p:nvSpPr>
          <p:cNvPr id="10" name="Text Placeholder 7">
            <a:extLst>
              <a:ext uri="{FF2B5EF4-FFF2-40B4-BE49-F238E27FC236}">
                <a16:creationId xmlns:a16="http://schemas.microsoft.com/office/drawing/2014/main" id="{612951BB-4D12-43D6-9842-1228457329E9}"/>
              </a:ext>
            </a:extLst>
          </p:cNvPr>
          <p:cNvSpPr txBox="1">
            <a:spLocks noGrp="1"/>
          </p:cNvSpPr>
          <p:nvPr>
            <p:ph type="body" sz="quarter" idx="4294967295"/>
          </p:nvPr>
        </p:nvSpPr>
        <p:spPr>
          <a:xfrm>
            <a:off x="1222743" y="1986505"/>
            <a:ext cx="9558671" cy="1568635"/>
          </a:xfrm>
          <a:prstGeom prst="rect">
            <a:avLst/>
          </a:prstGeom>
          <a:noFill/>
        </p:spPr>
        <p:txBody>
          <a:bodyPr wrap="square" lIns="0" tIns="0" rIns="0" bIns="0" rtlCol="0">
            <a:spAutoFit/>
          </a:bodyPr>
          <a:lstStyle/>
          <a:p>
            <a:pPr marL="0" indent="0">
              <a:buNone/>
            </a:pPr>
            <a:r>
              <a:rPr lang="en-CA" sz="2600" dirty="0">
                <a:hlinkClick r:id="rId2"/>
              </a:rPr>
              <a:t>lloyd@dogwoodhealthconsulting.com</a:t>
            </a:r>
            <a:br>
              <a:rPr lang="en-CA" sz="2600" dirty="0"/>
            </a:br>
            <a:endParaRPr lang="en-CA" sz="2600" dirty="0"/>
          </a:p>
          <a:p>
            <a:pPr marL="0" indent="0">
              <a:buNone/>
            </a:pPr>
            <a:r>
              <a:rPr lang="en-CA" sz="2600" dirty="0"/>
              <a:t>Or, better yet, include the community and ask/discuss on</a:t>
            </a:r>
            <a:br>
              <a:rPr lang="en-CA" sz="2600" dirty="0"/>
            </a:br>
            <a:r>
              <a:rPr lang="en-US" sz="2600" b="0" dirty="0">
                <a:solidFill>
                  <a:srgbClr val="1F262C"/>
                </a:solidFill>
                <a:hlinkClick r:id="rId3"/>
              </a:rPr>
              <a:t>https://chat.fhir.org/#narrow/channel/180803-Da-Vinci-CRD</a:t>
            </a:r>
            <a:endParaRPr lang="en-US" sz="2600" b="0" dirty="0">
              <a:solidFill>
                <a:srgbClr val="1F262C"/>
              </a:solidFill>
            </a:endParaRPr>
          </a:p>
        </p:txBody>
      </p:sp>
      <p:grpSp>
        <p:nvGrpSpPr>
          <p:cNvPr id="11" name="Group 10">
            <a:extLst>
              <a:ext uri="{FF2B5EF4-FFF2-40B4-BE49-F238E27FC236}">
                <a16:creationId xmlns:a16="http://schemas.microsoft.com/office/drawing/2014/main" id="{3F81E8E4-B246-26C1-2BBE-2EF87B099190}"/>
              </a:ext>
            </a:extLst>
          </p:cNvPr>
          <p:cNvGrpSpPr/>
          <p:nvPr/>
        </p:nvGrpSpPr>
        <p:grpSpPr>
          <a:xfrm>
            <a:off x="4326072" y="4191874"/>
            <a:ext cx="2572111" cy="2152533"/>
            <a:chOff x="2646128" y="2565307"/>
            <a:chExt cx="2572111" cy="2152533"/>
          </a:xfrm>
        </p:grpSpPr>
        <p:pic>
          <p:nvPicPr>
            <p:cNvPr id="6" name="Picture 5">
              <a:extLst>
                <a:ext uri="{FF2B5EF4-FFF2-40B4-BE49-F238E27FC236}">
                  <a16:creationId xmlns:a16="http://schemas.microsoft.com/office/drawing/2014/main" id="{154440D9-A76E-1981-5BB4-5D689C3D8AF9}"/>
                </a:ext>
              </a:extLst>
            </p:cNvPr>
            <p:cNvPicPr>
              <a:picLocks noChangeAspect="1"/>
            </p:cNvPicPr>
            <p:nvPr/>
          </p:nvPicPr>
          <p:blipFill>
            <a:blip r:embed="rId4"/>
            <a:stretch>
              <a:fillRect/>
            </a:stretch>
          </p:blipFill>
          <p:spPr>
            <a:xfrm>
              <a:off x="3925759" y="3244928"/>
              <a:ext cx="1292480" cy="1472912"/>
            </a:xfrm>
            <a:prstGeom prst="rect">
              <a:avLst/>
            </a:prstGeom>
          </p:spPr>
        </p:pic>
        <p:pic>
          <p:nvPicPr>
            <p:cNvPr id="7" name="Picture 6">
              <a:extLst>
                <a:ext uri="{FF2B5EF4-FFF2-40B4-BE49-F238E27FC236}">
                  <a16:creationId xmlns:a16="http://schemas.microsoft.com/office/drawing/2014/main" id="{75AE59E2-76D9-80C5-7089-FDB50E1DF405}"/>
                </a:ext>
              </a:extLst>
            </p:cNvPr>
            <p:cNvPicPr>
              <a:picLocks noChangeAspect="1"/>
            </p:cNvPicPr>
            <p:nvPr/>
          </p:nvPicPr>
          <p:blipFill>
            <a:blip r:embed="rId5"/>
            <a:stretch>
              <a:fillRect/>
            </a:stretch>
          </p:blipFill>
          <p:spPr>
            <a:xfrm>
              <a:off x="3797497" y="2844684"/>
              <a:ext cx="1420742" cy="1553345"/>
            </a:xfrm>
            <a:prstGeom prst="rect">
              <a:avLst/>
            </a:prstGeom>
          </p:spPr>
        </p:pic>
        <p:pic>
          <p:nvPicPr>
            <p:cNvPr id="8" name="Picture 7">
              <a:extLst>
                <a:ext uri="{FF2B5EF4-FFF2-40B4-BE49-F238E27FC236}">
                  <a16:creationId xmlns:a16="http://schemas.microsoft.com/office/drawing/2014/main" id="{AD85D26C-FAF0-ABAB-60CB-2833367A3057}"/>
                </a:ext>
              </a:extLst>
            </p:cNvPr>
            <p:cNvPicPr>
              <a:picLocks noChangeAspect="1"/>
            </p:cNvPicPr>
            <p:nvPr/>
          </p:nvPicPr>
          <p:blipFill>
            <a:blip r:embed="rId6"/>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122968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DF78E-8CC7-ABE6-3A3F-9747902EDEA3}"/>
              </a:ext>
            </a:extLst>
          </p:cNvPr>
          <p:cNvSpPr>
            <a:spLocks noGrp="1"/>
          </p:cNvSpPr>
          <p:nvPr>
            <p:ph type="body" sz="quarter" idx="14"/>
          </p:nvPr>
        </p:nvSpPr>
        <p:spPr/>
        <p:txBody>
          <a:bodyPr/>
          <a:lstStyle/>
          <a:p>
            <a:r>
              <a:rPr lang="en-US" dirty="0"/>
              <a:t>Data coming to payer will be clinical</a:t>
            </a:r>
          </a:p>
          <a:p>
            <a:pPr lvl="1"/>
            <a:r>
              <a:rPr lang="en-US" dirty="0"/>
              <a:t>SNOMED, text, etc.</a:t>
            </a:r>
          </a:p>
          <a:p>
            <a:r>
              <a:rPr lang="en-US" dirty="0"/>
              <a:t>Actual billing codes could vary from what’s submitted</a:t>
            </a:r>
          </a:p>
          <a:p>
            <a:r>
              <a:rPr lang="en-US" dirty="0"/>
              <a:t>Data may be incomplete</a:t>
            </a:r>
          </a:p>
          <a:p>
            <a:pPr lvl="1"/>
            <a:r>
              <a:rPr lang="en-US" dirty="0"/>
              <a:t>May be missing date of service, performer/location, indication, etc.</a:t>
            </a:r>
          </a:p>
          <a:p>
            <a:r>
              <a:rPr lang="en-US" dirty="0"/>
              <a:t>No dollar amounts are specified</a:t>
            </a:r>
          </a:p>
          <a:p>
            <a:r>
              <a:rPr lang="en-US" dirty="0"/>
              <a:t>Payer response must be real-time</a:t>
            </a:r>
          </a:p>
        </p:txBody>
      </p:sp>
      <p:sp>
        <p:nvSpPr>
          <p:cNvPr id="3" name="Title 2">
            <a:extLst>
              <a:ext uri="{FF2B5EF4-FFF2-40B4-BE49-F238E27FC236}">
                <a16:creationId xmlns:a16="http://schemas.microsoft.com/office/drawing/2014/main" id="{0705F81F-E135-9451-3D1F-2AFFD9097AF1}"/>
              </a:ext>
            </a:extLst>
          </p:cNvPr>
          <p:cNvSpPr>
            <a:spLocks noGrp="1"/>
          </p:cNvSpPr>
          <p:nvPr>
            <p:ph type="title"/>
          </p:nvPr>
        </p:nvSpPr>
        <p:spPr/>
        <p:txBody>
          <a:bodyPr/>
          <a:lstStyle/>
          <a:p>
            <a:pPr lvl="0"/>
            <a:r>
              <a:rPr lang="en-US" dirty="0"/>
              <a:t>How CRD is different</a:t>
            </a:r>
            <a:endParaRPr lang="en-CA" dirty="0"/>
          </a:p>
        </p:txBody>
      </p:sp>
      <p:sp>
        <p:nvSpPr>
          <p:cNvPr id="4" name="Slide Number Placeholder 3">
            <a:extLst>
              <a:ext uri="{FF2B5EF4-FFF2-40B4-BE49-F238E27FC236}">
                <a16:creationId xmlns:a16="http://schemas.microsoft.com/office/drawing/2014/main" id="{D1D61891-1B26-A18D-40A8-24FA75ECAD57}"/>
              </a:ext>
            </a:extLst>
          </p:cNvPr>
          <p:cNvSpPr>
            <a:spLocks noGrp="1"/>
          </p:cNvSpPr>
          <p:nvPr>
            <p:ph type="sldNum" sz="quarter" idx="7"/>
          </p:nvPr>
        </p:nvSpPr>
        <p:spPr/>
        <p:txBody>
          <a:bodyPr/>
          <a:lstStyle/>
          <a:p>
            <a:fld id="{B6F15528-21DE-4FAA-801E-634DDDAF4B2B}" type="slidenum">
              <a:rPr lang="en-CA" smtClean="0"/>
              <a:t>12</a:t>
            </a:fld>
            <a:endParaRPr lang="en-CA"/>
          </a:p>
        </p:txBody>
      </p:sp>
    </p:spTree>
    <p:extLst>
      <p:ext uri="{BB962C8B-B14F-4D97-AF65-F5344CB8AC3E}">
        <p14:creationId xmlns:p14="http://schemas.microsoft.com/office/powerpoint/2010/main" val="72156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C41BE-931C-B456-0D9D-9EAA0975D8C5}"/>
              </a:ext>
            </a:extLst>
          </p:cNvPr>
          <p:cNvSpPr>
            <a:spLocks noGrp="1"/>
          </p:cNvSpPr>
          <p:nvPr>
            <p:ph type="title"/>
          </p:nvPr>
        </p:nvSpPr>
        <p:spPr/>
        <p:txBody>
          <a:bodyPr/>
          <a:lstStyle/>
          <a:p>
            <a:r>
              <a:rPr lang="en-US" dirty="0"/>
              <a:t>Conformance &amp; General Expectations</a:t>
            </a:r>
            <a:endParaRPr lang="en-CA" dirty="0"/>
          </a:p>
        </p:txBody>
      </p:sp>
      <p:sp>
        <p:nvSpPr>
          <p:cNvPr id="4" name="Slide Number Placeholder 3">
            <a:extLst>
              <a:ext uri="{FF2B5EF4-FFF2-40B4-BE49-F238E27FC236}">
                <a16:creationId xmlns:a16="http://schemas.microsoft.com/office/drawing/2014/main" id="{5CDA8B8D-E3A6-C3A7-9F12-3F2424BDDD6D}"/>
              </a:ext>
            </a:extLst>
          </p:cNvPr>
          <p:cNvSpPr>
            <a:spLocks noGrp="1"/>
          </p:cNvSpPr>
          <p:nvPr>
            <p:ph type="sldNum" sz="quarter" idx="4294967295"/>
          </p:nvPr>
        </p:nvSpPr>
        <p:spPr>
          <a:xfrm>
            <a:off x="9448800" y="6489700"/>
            <a:ext cx="2743200" cy="365125"/>
          </a:xfrm>
        </p:spPr>
        <p:txBody>
          <a:bodyPr/>
          <a:lstStyle/>
          <a:p>
            <a:fld id="{B6F15528-21DE-4FAA-801E-634DDDAF4B2B}" type="slidenum">
              <a:rPr lang="en-CA" smtClean="0"/>
              <a:t>13</a:t>
            </a:fld>
            <a:endParaRPr lang="en-CA"/>
          </a:p>
        </p:txBody>
      </p:sp>
    </p:spTree>
    <p:extLst>
      <p:ext uri="{BB962C8B-B14F-4D97-AF65-F5344CB8AC3E}">
        <p14:creationId xmlns:p14="http://schemas.microsoft.com/office/powerpoint/2010/main" val="307385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976C34-1191-17DA-A543-E20CE0510904}"/>
              </a:ext>
            </a:extLst>
          </p:cNvPr>
          <p:cNvSpPr>
            <a:spLocks noGrp="1"/>
          </p:cNvSpPr>
          <p:nvPr>
            <p:ph type="body" sz="quarter" idx="14"/>
          </p:nvPr>
        </p:nvSpPr>
        <p:spPr/>
        <p:txBody>
          <a:bodyPr/>
          <a:lstStyle/>
          <a:p>
            <a:r>
              <a:rPr lang="en-US" dirty="0"/>
              <a:t>CRD Service</a:t>
            </a:r>
          </a:p>
          <a:p>
            <a:pPr lvl="1"/>
            <a:r>
              <a:rPr lang="en-US" dirty="0"/>
              <a:t>One statement, supports US Core 3.1.1, 6.1.0, 7.0.0</a:t>
            </a:r>
          </a:p>
          <a:p>
            <a:pPr lvl="1"/>
            <a:r>
              <a:rPr lang="en-US" dirty="0"/>
              <a:t>Acts as a FHIR client accessing EHR data</a:t>
            </a:r>
          </a:p>
          <a:p>
            <a:r>
              <a:rPr lang="en-US" dirty="0"/>
              <a:t>CRD Client</a:t>
            </a:r>
          </a:p>
          <a:p>
            <a:pPr lvl="1"/>
            <a:r>
              <a:rPr lang="en-US" dirty="0"/>
              <a:t>Three statements – one each for US Core 3.1.1, 6.1.0, 7.0.0</a:t>
            </a:r>
          </a:p>
          <a:p>
            <a:pPr lvl="1"/>
            <a:r>
              <a:rPr lang="en-US" dirty="0"/>
              <a:t>Exposes EHR data to CRD service</a:t>
            </a:r>
          </a:p>
        </p:txBody>
      </p:sp>
      <p:sp>
        <p:nvSpPr>
          <p:cNvPr id="3" name="Title 2">
            <a:extLst>
              <a:ext uri="{FF2B5EF4-FFF2-40B4-BE49-F238E27FC236}">
                <a16:creationId xmlns:a16="http://schemas.microsoft.com/office/drawing/2014/main" id="{BD4EC578-4FF4-6DBD-7B30-03FEDEA87F64}"/>
              </a:ext>
            </a:extLst>
          </p:cNvPr>
          <p:cNvSpPr>
            <a:spLocks noGrp="1"/>
          </p:cNvSpPr>
          <p:nvPr>
            <p:ph type="title"/>
          </p:nvPr>
        </p:nvSpPr>
        <p:spPr/>
        <p:txBody>
          <a:bodyPr/>
          <a:lstStyle/>
          <a:p>
            <a:r>
              <a:rPr lang="en-US" dirty="0"/>
              <a:t>Capability Statements</a:t>
            </a:r>
            <a:endParaRPr lang="en-CA" dirty="0"/>
          </a:p>
        </p:txBody>
      </p:sp>
      <p:sp>
        <p:nvSpPr>
          <p:cNvPr id="4" name="Slide Number Placeholder 3">
            <a:extLst>
              <a:ext uri="{FF2B5EF4-FFF2-40B4-BE49-F238E27FC236}">
                <a16:creationId xmlns:a16="http://schemas.microsoft.com/office/drawing/2014/main" id="{0888F934-1A19-E0D3-590D-BE0BC66BBF12}"/>
              </a:ext>
            </a:extLst>
          </p:cNvPr>
          <p:cNvSpPr>
            <a:spLocks noGrp="1"/>
          </p:cNvSpPr>
          <p:nvPr>
            <p:ph type="sldNum" sz="quarter" idx="7"/>
          </p:nvPr>
        </p:nvSpPr>
        <p:spPr/>
        <p:txBody>
          <a:bodyPr/>
          <a:lstStyle/>
          <a:p>
            <a:fld id="{B6F15528-21DE-4FAA-801E-634DDDAF4B2B}" type="slidenum">
              <a:rPr lang="en-CA" smtClean="0"/>
              <a:t>14</a:t>
            </a:fld>
            <a:endParaRPr lang="en-CA"/>
          </a:p>
        </p:txBody>
      </p:sp>
    </p:spTree>
    <p:extLst>
      <p:ext uri="{BB962C8B-B14F-4D97-AF65-F5344CB8AC3E}">
        <p14:creationId xmlns:p14="http://schemas.microsoft.com/office/powerpoint/2010/main" val="374168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E6C04-1443-291A-4A23-407CFA809C43}"/>
              </a:ext>
            </a:extLst>
          </p:cNvPr>
          <p:cNvSpPr>
            <a:spLocks noGrp="1"/>
          </p:cNvSpPr>
          <p:nvPr>
            <p:ph type="body" sz="quarter" idx="14"/>
          </p:nvPr>
        </p:nvSpPr>
        <p:spPr/>
        <p:txBody>
          <a:bodyPr/>
          <a:lstStyle/>
          <a:p>
            <a:r>
              <a:rPr lang="en-US" dirty="0"/>
              <a:t>CRD Clients</a:t>
            </a:r>
          </a:p>
          <a:p>
            <a:pPr lvl="1"/>
            <a:r>
              <a:rPr lang="en-US" dirty="0"/>
              <a:t>SHALL expose elements to payers that they expose to other users so long as privacy constraints permit</a:t>
            </a:r>
          </a:p>
          <a:p>
            <a:r>
              <a:rPr lang="en-US" dirty="0"/>
              <a:t>CRD Servers</a:t>
            </a:r>
          </a:p>
          <a:p>
            <a:pPr lvl="1"/>
            <a:r>
              <a:rPr lang="en-US" dirty="0"/>
              <a:t>Leverage data provided as part of their decision support processes as needed</a:t>
            </a:r>
          </a:p>
          <a:p>
            <a:pPr lvl="2"/>
            <a:r>
              <a:rPr lang="en-US" dirty="0"/>
              <a:t>Fine to ignore data if not needed</a:t>
            </a:r>
          </a:p>
          <a:p>
            <a:pPr lvl="2"/>
            <a:r>
              <a:rPr lang="en-US" dirty="0"/>
              <a:t>Not fine to ignore data that’s present and needed</a:t>
            </a:r>
          </a:p>
          <a:p>
            <a:pPr lvl="1"/>
            <a:r>
              <a:rPr lang="en-US" dirty="0"/>
              <a:t>In responses, must populate all elements for which a value exists</a:t>
            </a:r>
            <a:endParaRPr lang="en-CA" dirty="0"/>
          </a:p>
        </p:txBody>
      </p:sp>
      <p:sp>
        <p:nvSpPr>
          <p:cNvPr id="3" name="Title 2">
            <a:extLst>
              <a:ext uri="{FF2B5EF4-FFF2-40B4-BE49-F238E27FC236}">
                <a16:creationId xmlns:a16="http://schemas.microsoft.com/office/drawing/2014/main" id="{E01EA702-82C9-044B-988C-C9E7445AF7D7}"/>
              </a:ext>
            </a:extLst>
          </p:cNvPr>
          <p:cNvSpPr>
            <a:spLocks noGrp="1"/>
          </p:cNvSpPr>
          <p:nvPr>
            <p:ph type="title"/>
          </p:nvPr>
        </p:nvSpPr>
        <p:spPr/>
        <p:txBody>
          <a:bodyPr/>
          <a:lstStyle/>
          <a:p>
            <a:r>
              <a:rPr lang="en-US" dirty="0"/>
              <a:t>Must Support</a:t>
            </a:r>
            <a:endParaRPr lang="en-CA" dirty="0"/>
          </a:p>
        </p:txBody>
      </p:sp>
      <p:sp>
        <p:nvSpPr>
          <p:cNvPr id="4" name="Slide Number Placeholder 3">
            <a:extLst>
              <a:ext uri="{FF2B5EF4-FFF2-40B4-BE49-F238E27FC236}">
                <a16:creationId xmlns:a16="http://schemas.microsoft.com/office/drawing/2014/main" id="{A5FF4D47-4784-79A1-EDC7-98DABE696FB1}"/>
              </a:ext>
            </a:extLst>
          </p:cNvPr>
          <p:cNvSpPr>
            <a:spLocks noGrp="1"/>
          </p:cNvSpPr>
          <p:nvPr>
            <p:ph type="sldNum" sz="quarter" idx="7"/>
          </p:nvPr>
        </p:nvSpPr>
        <p:spPr/>
        <p:txBody>
          <a:bodyPr/>
          <a:lstStyle/>
          <a:p>
            <a:fld id="{B6F15528-21DE-4FAA-801E-634DDDAF4B2B}" type="slidenum">
              <a:rPr lang="en-CA" smtClean="0"/>
              <a:t>15</a:t>
            </a:fld>
            <a:endParaRPr lang="en-CA"/>
          </a:p>
        </p:txBody>
      </p:sp>
    </p:spTree>
    <p:extLst>
      <p:ext uri="{BB962C8B-B14F-4D97-AF65-F5344CB8AC3E}">
        <p14:creationId xmlns:p14="http://schemas.microsoft.com/office/powerpoint/2010/main" val="131826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40D82-19DE-DA57-1396-CF6A06E829E1}"/>
              </a:ext>
            </a:extLst>
          </p:cNvPr>
          <p:cNvSpPr>
            <a:spLocks noGrp="1"/>
          </p:cNvSpPr>
          <p:nvPr>
            <p:ph type="body" sz="quarter" idx="14"/>
          </p:nvPr>
        </p:nvSpPr>
        <p:spPr/>
        <p:txBody>
          <a:bodyPr/>
          <a:lstStyle/>
          <a:p>
            <a:pPr lvl="0"/>
            <a:r>
              <a:rPr lang="en-US" dirty="0"/>
              <a:t>All data is exchanged over TLS (as per HRex)</a:t>
            </a:r>
          </a:p>
          <a:p>
            <a:pPr lvl="0"/>
            <a:r>
              <a:rPr lang="en-US" dirty="0"/>
              <a:t>CRD Clients decide whether to invoke CRD services and what the payer can see</a:t>
            </a:r>
          </a:p>
          <a:p>
            <a:pPr lvl="0"/>
            <a:r>
              <a:rPr lang="en-US" dirty="0"/>
              <a:t>CRD service queries need to adhere to ‘minimum necessary’ rules</a:t>
            </a:r>
          </a:p>
          <a:p>
            <a:pPr lvl="0"/>
            <a:r>
              <a:rPr lang="en-US" dirty="0"/>
              <a:t>Data received is limited to providing decision support, audit, and tracking issued authorizations</a:t>
            </a:r>
          </a:p>
          <a:p>
            <a:pPr lvl="0"/>
            <a:r>
              <a:rPr lang="en-US" dirty="0"/>
              <a:t>Data is limited to scopes server needs and client is willing to offer</a:t>
            </a:r>
          </a:p>
          <a:p>
            <a:pPr lvl="0"/>
            <a:r>
              <a:rPr lang="en-US" dirty="0"/>
              <a:t>Token expiration should be 30 seconds or less</a:t>
            </a:r>
          </a:p>
        </p:txBody>
      </p:sp>
      <p:sp>
        <p:nvSpPr>
          <p:cNvPr id="3" name="Title 2">
            <a:extLst>
              <a:ext uri="{FF2B5EF4-FFF2-40B4-BE49-F238E27FC236}">
                <a16:creationId xmlns:a16="http://schemas.microsoft.com/office/drawing/2014/main" id="{66D7923F-3E7F-773F-4216-2DFCA990C4D9}"/>
              </a:ext>
            </a:extLst>
          </p:cNvPr>
          <p:cNvSpPr>
            <a:spLocks noGrp="1"/>
          </p:cNvSpPr>
          <p:nvPr>
            <p:ph type="title"/>
          </p:nvPr>
        </p:nvSpPr>
        <p:spPr/>
        <p:txBody>
          <a:bodyPr/>
          <a:lstStyle/>
          <a:p>
            <a:r>
              <a:rPr lang="en-US" dirty="0"/>
              <a:t>Security expectations</a:t>
            </a:r>
            <a:endParaRPr lang="en-CA" dirty="0"/>
          </a:p>
        </p:txBody>
      </p:sp>
      <p:sp>
        <p:nvSpPr>
          <p:cNvPr id="4" name="Slide Number Placeholder 3">
            <a:extLst>
              <a:ext uri="{FF2B5EF4-FFF2-40B4-BE49-F238E27FC236}">
                <a16:creationId xmlns:a16="http://schemas.microsoft.com/office/drawing/2014/main" id="{EC057524-9031-377F-8FD3-1D9E407794DD}"/>
              </a:ext>
            </a:extLst>
          </p:cNvPr>
          <p:cNvSpPr>
            <a:spLocks noGrp="1"/>
          </p:cNvSpPr>
          <p:nvPr>
            <p:ph type="sldNum" sz="quarter" idx="7"/>
          </p:nvPr>
        </p:nvSpPr>
        <p:spPr/>
        <p:txBody>
          <a:bodyPr/>
          <a:lstStyle/>
          <a:p>
            <a:fld id="{B6F15528-21DE-4FAA-801E-634DDDAF4B2B}" type="slidenum">
              <a:rPr lang="en-CA" smtClean="0"/>
              <a:t>16</a:t>
            </a:fld>
            <a:endParaRPr lang="en-CA"/>
          </a:p>
        </p:txBody>
      </p:sp>
    </p:spTree>
    <p:extLst>
      <p:ext uri="{BB962C8B-B14F-4D97-AF65-F5344CB8AC3E}">
        <p14:creationId xmlns:p14="http://schemas.microsoft.com/office/powerpoint/2010/main" val="6303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7F7A1A-B458-8403-2E8A-7B859188EB0C}"/>
              </a:ext>
            </a:extLst>
          </p:cNvPr>
          <p:cNvSpPr>
            <a:spLocks noGrp="1"/>
          </p:cNvSpPr>
          <p:nvPr>
            <p:ph type="body" sz="quarter" idx="14"/>
          </p:nvPr>
        </p:nvSpPr>
        <p:spPr/>
        <p:txBody>
          <a:bodyPr/>
          <a:lstStyle/>
          <a:p>
            <a:r>
              <a:rPr lang="en-US" dirty="0"/>
              <a:t>CRD clients will often invoke hooks on ‘draft’ resources</a:t>
            </a:r>
          </a:p>
          <a:p>
            <a:r>
              <a:rPr lang="en-US" dirty="0"/>
              <a:t>Cards and system actions seeking to update or reference those resources will need a reliable id</a:t>
            </a:r>
          </a:p>
          <a:p>
            <a:r>
              <a:rPr lang="en-US" dirty="0"/>
              <a:t>Therefore</a:t>
            </a:r>
          </a:p>
          <a:p>
            <a:pPr lvl="1"/>
            <a:r>
              <a:rPr lang="en-CA" dirty="0"/>
              <a:t>CRD clients SHALL support use of whatever id exists on the draft resources for actions even if those ids would not be valid on the REST API</a:t>
            </a:r>
          </a:p>
        </p:txBody>
      </p:sp>
      <p:sp>
        <p:nvSpPr>
          <p:cNvPr id="3" name="Title 2">
            <a:extLst>
              <a:ext uri="{FF2B5EF4-FFF2-40B4-BE49-F238E27FC236}">
                <a16:creationId xmlns:a16="http://schemas.microsoft.com/office/drawing/2014/main" id="{5A57CE1B-9C43-4265-50A8-AD3008D4BC58}"/>
              </a:ext>
            </a:extLst>
          </p:cNvPr>
          <p:cNvSpPr>
            <a:spLocks noGrp="1"/>
          </p:cNvSpPr>
          <p:nvPr>
            <p:ph type="title"/>
          </p:nvPr>
        </p:nvSpPr>
        <p:spPr/>
        <p:txBody>
          <a:bodyPr/>
          <a:lstStyle/>
          <a:p>
            <a:r>
              <a:rPr lang="en-US" dirty="0"/>
              <a:t>Identity expectations</a:t>
            </a:r>
            <a:endParaRPr lang="en-CA" dirty="0"/>
          </a:p>
        </p:txBody>
      </p:sp>
      <p:sp>
        <p:nvSpPr>
          <p:cNvPr id="4" name="Slide Number Placeholder 3">
            <a:extLst>
              <a:ext uri="{FF2B5EF4-FFF2-40B4-BE49-F238E27FC236}">
                <a16:creationId xmlns:a16="http://schemas.microsoft.com/office/drawing/2014/main" id="{020F5F9F-815A-35BC-C45D-131B11B66DAD}"/>
              </a:ext>
            </a:extLst>
          </p:cNvPr>
          <p:cNvSpPr>
            <a:spLocks noGrp="1"/>
          </p:cNvSpPr>
          <p:nvPr>
            <p:ph type="sldNum" sz="quarter" idx="7"/>
          </p:nvPr>
        </p:nvSpPr>
        <p:spPr/>
        <p:txBody>
          <a:bodyPr/>
          <a:lstStyle/>
          <a:p>
            <a:fld id="{B6F15528-21DE-4FAA-801E-634DDDAF4B2B}" type="slidenum">
              <a:rPr lang="en-CA" smtClean="0"/>
              <a:t>17</a:t>
            </a:fld>
            <a:endParaRPr lang="en-CA"/>
          </a:p>
        </p:txBody>
      </p:sp>
    </p:spTree>
    <p:extLst>
      <p:ext uri="{BB962C8B-B14F-4D97-AF65-F5344CB8AC3E}">
        <p14:creationId xmlns:p14="http://schemas.microsoft.com/office/powerpoint/2010/main" val="2109926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3C590-0BEB-FF0A-2C56-A59CD829A033}"/>
              </a:ext>
            </a:extLst>
          </p:cNvPr>
          <p:cNvSpPr>
            <a:spLocks noGrp="1"/>
          </p:cNvSpPr>
          <p:nvPr>
            <p:ph type="body" sz="quarter" idx="14"/>
          </p:nvPr>
        </p:nvSpPr>
        <p:spPr/>
        <p:txBody>
          <a:bodyPr/>
          <a:lstStyle/>
          <a:p>
            <a:r>
              <a:rPr lang="en-US" dirty="0"/>
              <a:t>CRD responses can have financial ramifications</a:t>
            </a:r>
          </a:p>
          <a:p>
            <a:pPr lvl="1"/>
            <a:r>
              <a:rPr lang="en-US" dirty="0"/>
              <a:t>Therapies ordered on presumption of coverage</a:t>
            </a:r>
          </a:p>
          <a:p>
            <a:pPr lvl="1"/>
            <a:r>
              <a:rPr lang="en-US" dirty="0"/>
              <a:t>Actions taken based on granted prior authorization</a:t>
            </a:r>
          </a:p>
          <a:p>
            <a:pPr lvl="1"/>
            <a:r>
              <a:rPr lang="en-US" dirty="0"/>
              <a:t>Assertions of coverage and authorization based on data retrieved</a:t>
            </a:r>
          </a:p>
          <a:p>
            <a:r>
              <a:rPr lang="en-US" dirty="0"/>
              <a:t>Clients &amp; Servers </a:t>
            </a:r>
            <a:r>
              <a:rPr lang="en-US" b="1" dirty="0"/>
              <a:t>must</a:t>
            </a:r>
            <a:r>
              <a:rPr lang="en-US" dirty="0"/>
              <a:t> log their interactions</a:t>
            </a:r>
          </a:p>
          <a:p>
            <a:pPr lvl="1"/>
            <a:r>
              <a:rPr lang="en-US" dirty="0"/>
              <a:t>Should be tied to the </a:t>
            </a:r>
            <a:r>
              <a:rPr lang="en-US" dirty="0" err="1"/>
              <a:t>hookInstance</a:t>
            </a:r>
            <a:r>
              <a:rPr lang="en-US" dirty="0"/>
              <a:t> id for the hook invocation</a:t>
            </a:r>
          </a:p>
          <a:p>
            <a:pPr lvl="1"/>
            <a:r>
              <a:rPr lang="en-US" dirty="0"/>
              <a:t>Include what clinical information was shared</a:t>
            </a:r>
          </a:p>
          <a:p>
            <a:pPr lvl="1"/>
            <a:r>
              <a:rPr lang="en-US" dirty="0"/>
              <a:t>Logs should be appropriately protected</a:t>
            </a:r>
            <a:endParaRPr lang="en-CA" dirty="0"/>
          </a:p>
        </p:txBody>
      </p:sp>
      <p:sp>
        <p:nvSpPr>
          <p:cNvPr id="3" name="Title 2">
            <a:extLst>
              <a:ext uri="{FF2B5EF4-FFF2-40B4-BE49-F238E27FC236}">
                <a16:creationId xmlns:a16="http://schemas.microsoft.com/office/drawing/2014/main" id="{260D5B21-7ED7-2E5B-6DC0-FF052970DA1B}"/>
              </a:ext>
            </a:extLst>
          </p:cNvPr>
          <p:cNvSpPr>
            <a:spLocks noGrp="1"/>
          </p:cNvSpPr>
          <p:nvPr>
            <p:ph type="title"/>
          </p:nvPr>
        </p:nvSpPr>
        <p:spPr/>
        <p:txBody>
          <a:bodyPr/>
          <a:lstStyle/>
          <a:p>
            <a:r>
              <a:rPr lang="en-US" dirty="0"/>
              <a:t>Logging expectations</a:t>
            </a:r>
            <a:endParaRPr lang="en-CA" dirty="0"/>
          </a:p>
        </p:txBody>
      </p:sp>
      <p:sp>
        <p:nvSpPr>
          <p:cNvPr id="4" name="Slide Number Placeholder 3">
            <a:extLst>
              <a:ext uri="{FF2B5EF4-FFF2-40B4-BE49-F238E27FC236}">
                <a16:creationId xmlns:a16="http://schemas.microsoft.com/office/drawing/2014/main" id="{A2835449-7F97-6AC5-553D-7C3717E25AF7}"/>
              </a:ext>
            </a:extLst>
          </p:cNvPr>
          <p:cNvSpPr>
            <a:spLocks noGrp="1"/>
          </p:cNvSpPr>
          <p:nvPr>
            <p:ph type="sldNum" sz="quarter" idx="7"/>
          </p:nvPr>
        </p:nvSpPr>
        <p:spPr/>
        <p:txBody>
          <a:bodyPr/>
          <a:lstStyle/>
          <a:p>
            <a:fld id="{B6F15528-21DE-4FAA-801E-634DDDAF4B2B}" type="slidenum">
              <a:rPr lang="en-CA" smtClean="0"/>
              <a:t>18</a:t>
            </a:fld>
            <a:endParaRPr lang="en-CA"/>
          </a:p>
        </p:txBody>
      </p:sp>
    </p:spTree>
    <p:extLst>
      <p:ext uri="{BB962C8B-B14F-4D97-AF65-F5344CB8AC3E}">
        <p14:creationId xmlns:p14="http://schemas.microsoft.com/office/powerpoint/2010/main" val="12763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FDD4C-DD96-4748-214B-A56BE2227845}"/>
              </a:ext>
            </a:extLst>
          </p:cNvPr>
          <p:cNvSpPr>
            <a:spLocks noGrp="1"/>
          </p:cNvSpPr>
          <p:nvPr>
            <p:ph type="body" sz="quarter" idx="14"/>
          </p:nvPr>
        </p:nvSpPr>
        <p:spPr/>
        <p:txBody>
          <a:bodyPr/>
          <a:lstStyle/>
          <a:p>
            <a:r>
              <a:rPr lang="en-CA" dirty="0"/>
              <a:t>Response time:</a:t>
            </a:r>
          </a:p>
          <a:p>
            <a:pPr lvl="1"/>
            <a:r>
              <a:rPr lang="en-CA" dirty="0"/>
              <a:t>5 seconds (10 seconds if no prior hook for the patient in the last 24 hours)</a:t>
            </a:r>
          </a:p>
          <a:p>
            <a:pPr lvl="2"/>
            <a:r>
              <a:rPr lang="en-CA" dirty="0"/>
              <a:t>90% of invocations must meet this response time</a:t>
            </a:r>
          </a:p>
          <a:p>
            <a:pPr lvl="2"/>
            <a:r>
              <a:rPr lang="en-CA" dirty="0"/>
              <a:t>Results longer than this may be ignored</a:t>
            </a:r>
          </a:p>
          <a:p>
            <a:pPr lvl="2"/>
            <a:r>
              <a:rPr lang="en-CA" dirty="0"/>
              <a:t>CRD clients aren’t required to block</a:t>
            </a:r>
          </a:p>
          <a:p>
            <a:pPr lvl="2"/>
            <a:r>
              <a:rPr lang="en-CA" dirty="0"/>
              <a:t>Further discussion on strategies to meet these requirements at the training event</a:t>
            </a:r>
          </a:p>
          <a:p>
            <a:r>
              <a:rPr lang="en-CA" dirty="0"/>
              <a:t>Results must be ‘reliable’</a:t>
            </a:r>
          </a:p>
          <a:p>
            <a:pPr lvl="1"/>
            <a:r>
              <a:rPr lang="en-CA" dirty="0"/>
              <a:t>Guidance on coverage, authorization, needed data, etc. must be as accurate as that given by phone, fax, or portals</a:t>
            </a:r>
          </a:p>
          <a:p>
            <a:r>
              <a:rPr lang="en-CA" dirty="0"/>
              <a:t>Results must be ‘relevant’</a:t>
            </a:r>
          </a:p>
          <a:p>
            <a:pPr lvl="1"/>
            <a:r>
              <a:rPr lang="en-CA" dirty="0"/>
              <a:t>Don’t give suggestions to users they aren’t going to find helpful</a:t>
            </a:r>
          </a:p>
        </p:txBody>
      </p:sp>
      <p:sp>
        <p:nvSpPr>
          <p:cNvPr id="3" name="Title 2">
            <a:extLst>
              <a:ext uri="{FF2B5EF4-FFF2-40B4-BE49-F238E27FC236}">
                <a16:creationId xmlns:a16="http://schemas.microsoft.com/office/drawing/2014/main" id="{18EAB161-1611-A2D9-9F16-FE207CC480C1}"/>
              </a:ext>
            </a:extLst>
          </p:cNvPr>
          <p:cNvSpPr>
            <a:spLocks noGrp="1"/>
          </p:cNvSpPr>
          <p:nvPr>
            <p:ph type="title"/>
          </p:nvPr>
        </p:nvSpPr>
        <p:spPr/>
        <p:txBody>
          <a:bodyPr/>
          <a:lstStyle/>
          <a:p>
            <a:r>
              <a:rPr lang="en-CA" dirty="0"/>
              <a:t>Other general expectations</a:t>
            </a:r>
          </a:p>
        </p:txBody>
      </p:sp>
      <p:sp>
        <p:nvSpPr>
          <p:cNvPr id="4" name="Slide Number Placeholder 3">
            <a:extLst>
              <a:ext uri="{FF2B5EF4-FFF2-40B4-BE49-F238E27FC236}">
                <a16:creationId xmlns:a16="http://schemas.microsoft.com/office/drawing/2014/main" id="{A1E4C8A5-8461-7DBC-AC91-2A41DE5CA019}"/>
              </a:ext>
            </a:extLst>
          </p:cNvPr>
          <p:cNvSpPr>
            <a:spLocks noGrp="1"/>
          </p:cNvSpPr>
          <p:nvPr>
            <p:ph type="sldNum" sz="quarter" idx="7"/>
          </p:nvPr>
        </p:nvSpPr>
        <p:spPr/>
        <p:txBody>
          <a:bodyPr/>
          <a:lstStyle/>
          <a:p>
            <a:fld id="{B6F15528-21DE-4FAA-801E-634DDDAF4B2B}" type="slidenum">
              <a:rPr lang="en-CA" smtClean="0"/>
              <a:t>19</a:t>
            </a:fld>
            <a:endParaRPr lang="en-CA"/>
          </a:p>
        </p:txBody>
      </p:sp>
    </p:spTree>
    <p:extLst>
      <p:ext uri="{BB962C8B-B14F-4D97-AF65-F5344CB8AC3E}">
        <p14:creationId xmlns:p14="http://schemas.microsoft.com/office/powerpoint/2010/main" val="320020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4AC0ED0-D690-1A0C-3597-497A4FA4FD32}"/>
              </a:ext>
            </a:extLst>
          </p:cNvPr>
          <p:cNvSpPr>
            <a:spLocks noGrp="1"/>
          </p:cNvSpPr>
          <p:nvPr>
            <p:ph type="body" sz="quarter" idx="14"/>
          </p:nvPr>
        </p:nvSpPr>
        <p:spPr/>
        <p:txBody>
          <a:bodyPr/>
          <a:lstStyle/>
          <a:p>
            <a:r>
              <a:rPr lang="en-US" dirty="0"/>
              <a:t>Name: Lloyd McKenzie</a:t>
            </a:r>
          </a:p>
          <a:p>
            <a:r>
              <a:rPr lang="en-US" dirty="0"/>
              <a:t>Company: Dogwood Health</a:t>
            </a:r>
          </a:p>
          <a:p>
            <a:r>
              <a:rPr lang="en-US" dirty="0"/>
              <a:t>Background:</a:t>
            </a:r>
          </a:p>
          <a:p>
            <a:pPr lvl="1"/>
            <a:r>
              <a:rPr lang="en-US" dirty="0"/>
              <a:t>One of FHIR’s 3 initial editors</a:t>
            </a:r>
          </a:p>
          <a:p>
            <a:pPr lvl="1"/>
            <a:r>
              <a:rPr lang="en-US" dirty="0"/>
              <a:t>Co-chair FHIR-Infrastructure, past chair FHIR Management Group, FMG member</a:t>
            </a:r>
          </a:p>
          <a:p>
            <a:pPr lvl="1"/>
            <a:r>
              <a:rPr lang="en-US" dirty="0"/>
              <a:t>HL7 Fellow</a:t>
            </a:r>
          </a:p>
          <a:p>
            <a:pPr lvl="1"/>
            <a:r>
              <a:rPr lang="en-US" dirty="0"/>
              <a:t>Technical lead for CRD IG</a:t>
            </a:r>
          </a:p>
          <a:p>
            <a:pPr lvl="1"/>
            <a:r>
              <a:rPr lang="en-US" dirty="0"/>
              <a:t>Da Vinci Deputy Technical Director</a:t>
            </a:r>
          </a:p>
          <a:p>
            <a:pPr lvl="1"/>
            <a:r>
              <a:rPr lang="en-US" dirty="0">
                <a:hlinkClick r:id="rId2"/>
              </a:rPr>
              <a:t>lloyd@dogwoodhealthconsulting.com</a:t>
            </a:r>
            <a:endParaRPr lang="en-CA" dirty="0"/>
          </a:p>
        </p:txBody>
      </p:sp>
      <p:sp>
        <p:nvSpPr>
          <p:cNvPr id="4" name="Title 3">
            <a:extLst>
              <a:ext uri="{FF2B5EF4-FFF2-40B4-BE49-F238E27FC236}">
                <a16:creationId xmlns:a16="http://schemas.microsoft.com/office/drawing/2014/main" id="{BDBE7EEC-39CE-9985-6986-BCCC6D80127D}"/>
              </a:ext>
            </a:extLst>
          </p:cNvPr>
          <p:cNvSpPr>
            <a:spLocks noGrp="1"/>
          </p:cNvSpPr>
          <p:nvPr>
            <p:ph type="title"/>
          </p:nvPr>
        </p:nvSpPr>
        <p:spPr/>
        <p:txBody>
          <a:bodyPr/>
          <a:lstStyle/>
          <a:p>
            <a:r>
              <a:rPr lang="en-US" dirty="0"/>
              <a:t>Who am I?</a:t>
            </a:r>
            <a:endParaRPr lang="en-CA" dirty="0"/>
          </a:p>
        </p:txBody>
      </p:sp>
      <p:pic>
        <p:nvPicPr>
          <p:cNvPr id="6" name="Picture 5" descr="A person wearing a suit and tie smiling at the camera&#10;&#10;Description automatically generated">
            <a:extLst>
              <a:ext uri="{FF2B5EF4-FFF2-40B4-BE49-F238E27FC236}">
                <a16:creationId xmlns:a16="http://schemas.microsoft.com/office/drawing/2014/main" id="{D6D41174-6DFB-DF21-1281-A6F0BD7628DC}"/>
              </a:ext>
            </a:extLst>
          </p:cNvPr>
          <p:cNvPicPr>
            <a:picLocks noChangeAspect="1"/>
          </p:cNvPicPr>
          <p:nvPr/>
        </p:nvPicPr>
        <p:blipFill>
          <a:blip r:embed="rId3"/>
          <a:stretch>
            <a:fillRect/>
          </a:stretch>
        </p:blipFill>
        <p:spPr>
          <a:xfrm>
            <a:off x="8932127" y="1140903"/>
            <a:ext cx="2673731" cy="2673731"/>
          </a:xfrm>
          <a:prstGeom prst="rect">
            <a:avLst/>
          </a:prstGeom>
        </p:spPr>
      </p:pic>
    </p:spTree>
    <p:extLst>
      <p:ext uri="{BB962C8B-B14F-4D97-AF65-F5344CB8AC3E}">
        <p14:creationId xmlns:p14="http://schemas.microsoft.com/office/powerpoint/2010/main" val="37264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B30C2-FFBB-1FA5-3F84-AFE118E03C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578531-AA30-55D1-1CB6-28B74C973382}"/>
              </a:ext>
            </a:extLst>
          </p:cNvPr>
          <p:cNvSpPr>
            <a:spLocks noGrp="1"/>
          </p:cNvSpPr>
          <p:nvPr>
            <p:ph type="sldNum" sz="quarter" idx="12"/>
          </p:nvPr>
        </p:nvSpPr>
        <p:spPr/>
        <p:txBody>
          <a:bodyPr/>
          <a:lstStyle/>
          <a:p>
            <a:fld id="{B6F15528-21DE-4FAA-801E-634DDDAF4B2B}" type="slidenum">
              <a:rPr lang="en-CA" smtClean="0"/>
              <a:t>20</a:t>
            </a:fld>
            <a:endParaRPr lang="en-CA"/>
          </a:p>
        </p:txBody>
      </p:sp>
      <p:sp>
        <p:nvSpPr>
          <p:cNvPr id="3" name="Title 2">
            <a:extLst>
              <a:ext uri="{FF2B5EF4-FFF2-40B4-BE49-F238E27FC236}">
                <a16:creationId xmlns:a16="http://schemas.microsoft.com/office/drawing/2014/main" id="{B3098A21-00EA-F39D-DE38-29A65D86D07E}"/>
              </a:ext>
            </a:extLst>
          </p:cNvPr>
          <p:cNvSpPr>
            <a:spLocks noGrp="1"/>
          </p:cNvSpPr>
          <p:nvPr>
            <p:ph type="title"/>
          </p:nvPr>
        </p:nvSpPr>
        <p:spPr/>
        <p:txBody>
          <a:bodyPr/>
          <a:lstStyle/>
          <a:p>
            <a:r>
              <a:rPr lang="en-US" dirty="0">
                <a:solidFill>
                  <a:schemeClr val="bg1"/>
                </a:solidFill>
              </a:rPr>
              <a:t>CRD Hooks</a:t>
            </a:r>
            <a:endParaRPr lang="en-CA" dirty="0">
              <a:solidFill>
                <a:schemeClr val="bg1"/>
              </a:solidFill>
            </a:endParaRPr>
          </a:p>
        </p:txBody>
      </p:sp>
      <p:graphicFrame>
        <p:nvGraphicFramePr>
          <p:cNvPr id="5" name="Diagram 4">
            <a:extLst>
              <a:ext uri="{FF2B5EF4-FFF2-40B4-BE49-F238E27FC236}">
                <a16:creationId xmlns:a16="http://schemas.microsoft.com/office/drawing/2014/main" id="{9B98FE7E-D3EA-E147-DBB9-EB9DE7C59CFF}"/>
              </a:ext>
            </a:extLst>
          </p:cNvPr>
          <p:cNvGraphicFramePr/>
          <p:nvPr>
            <p:extLst>
              <p:ext uri="{D42A27DB-BD31-4B8C-83A1-F6EECF244321}">
                <p14:modId xmlns:p14="http://schemas.microsoft.com/office/powerpoint/2010/main" val="1788806071"/>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658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42C067-4368-1DF3-97A4-298559E8C64C}"/>
              </a:ext>
            </a:extLst>
          </p:cNvPr>
          <p:cNvSpPr>
            <a:spLocks noGrp="1"/>
          </p:cNvSpPr>
          <p:nvPr>
            <p:ph type="body" sz="quarter" idx="14"/>
          </p:nvPr>
        </p:nvSpPr>
        <p:spPr/>
        <p:txBody>
          <a:bodyPr/>
          <a:lstStyle/>
          <a:p>
            <a:r>
              <a:rPr lang="en-US" dirty="0"/>
              <a:t>order-select*</a:t>
            </a:r>
          </a:p>
          <a:p>
            <a:r>
              <a:rPr lang="en-US" b="1" dirty="0"/>
              <a:t>order-sign</a:t>
            </a:r>
          </a:p>
          <a:p>
            <a:r>
              <a:rPr lang="en-US" b="1" dirty="0"/>
              <a:t>order-dispatch</a:t>
            </a:r>
          </a:p>
          <a:p>
            <a:r>
              <a:rPr lang="en-US" b="1" dirty="0"/>
              <a:t>appointment-book</a:t>
            </a:r>
          </a:p>
          <a:p>
            <a:r>
              <a:rPr lang="en-US" dirty="0"/>
              <a:t>encounter-start*</a:t>
            </a:r>
          </a:p>
          <a:p>
            <a:r>
              <a:rPr lang="en-US" dirty="0"/>
              <a:t>encounter-discharge</a:t>
            </a:r>
          </a:p>
        </p:txBody>
      </p:sp>
      <p:sp>
        <p:nvSpPr>
          <p:cNvPr id="3" name="Title 2">
            <a:extLst>
              <a:ext uri="{FF2B5EF4-FFF2-40B4-BE49-F238E27FC236}">
                <a16:creationId xmlns:a16="http://schemas.microsoft.com/office/drawing/2014/main" id="{E9863A14-6485-851B-3068-B86C27BB83A3}"/>
              </a:ext>
            </a:extLst>
          </p:cNvPr>
          <p:cNvSpPr>
            <a:spLocks noGrp="1"/>
          </p:cNvSpPr>
          <p:nvPr>
            <p:ph type="title"/>
          </p:nvPr>
        </p:nvSpPr>
        <p:spPr/>
        <p:txBody>
          <a:bodyPr/>
          <a:lstStyle/>
          <a:p>
            <a:r>
              <a:rPr lang="en-US" dirty="0"/>
              <a:t>Supported CRD Hooks</a:t>
            </a:r>
            <a:endParaRPr lang="en-CA" dirty="0"/>
          </a:p>
        </p:txBody>
      </p:sp>
      <p:sp>
        <p:nvSpPr>
          <p:cNvPr id="4" name="Slide Number Placeholder 3">
            <a:extLst>
              <a:ext uri="{FF2B5EF4-FFF2-40B4-BE49-F238E27FC236}">
                <a16:creationId xmlns:a16="http://schemas.microsoft.com/office/drawing/2014/main" id="{46EC81E5-D005-74DD-6E7B-A195C64D2C45}"/>
              </a:ext>
            </a:extLst>
          </p:cNvPr>
          <p:cNvSpPr>
            <a:spLocks noGrp="1"/>
          </p:cNvSpPr>
          <p:nvPr>
            <p:ph type="sldNum" sz="quarter" idx="7"/>
          </p:nvPr>
        </p:nvSpPr>
        <p:spPr/>
        <p:txBody>
          <a:bodyPr/>
          <a:lstStyle/>
          <a:p>
            <a:fld id="{B6F15528-21DE-4FAA-801E-634DDDAF4B2B}" type="slidenum">
              <a:rPr lang="en-CA" smtClean="0"/>
              <a:t>21</a:t>
            </a:fld>
            <a:endParaRPr lang="en-CA"/>
          </a:p>
        </p:txBody>
      </p:sp>
    </p:spTree>
    <p:extLst>
      <p:ext uri="{BB962C8B-B14F-4D97-AF65-F5344CB8AC3E}">
        <p14:creationId xmlns:p14="http://schemas.microsoft.com/office/powerpoint/2010/main" val="344989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3BB8D6-75B0-D3AC-A9D9-B3EBE08946E7}"/>
              </a:ext>
            </a:extLst>
          </p:cNvPr>
          <p:cNvSpPr>
            <a:spLocks noGrp="1"/>
          </p:cNvSpPr>
          <p:nvPr>
            <p:ph type="body" sz="quarter" idx="14"/>
          </p:nvPr>
        </p:nvSpPr>
        <p:spPr/>
        <p:txBody>
          <a:bodyPr/>
          <a:lstStyle/>
          <a:p>
            <a:r>
              <a:rPr lang="en-US" dirty="0"/>
              <a:t>Not all processes will exist in all systems</a:t>
            </a:r>
          </a:p>
          <a:p>
            <a:pPr lvl="1"/>
            <a:r>
              <a:rPr lang="en-CA" dirty="0"/>
              <a:t>E.g. emergency department doesn’t take appointments</a:t>
            </a:r>
          </a:p>
          <a:p>
            <a:pPr lvl="1"/>
            <a:r>
              <a:rPr lang="en-CA" dirty="0"/>
              <a:t>Community clinic might not ‘dispatch’ lab orders</a:t>
            </a:r>
          </a:p>
          <a:p>
            <a:r>
              <a:rPr lang="en-CA" dirty="0"/>
              <a:t>If the process exists for a given resource type in a client and the hook is ‘mandatory’, the hook must be supported</a:t>
            </a:r>
          </a:p>
          <a:p>
            <a:r>
              <a:rPr lang="en-CA" dirty="0"/>
              <a:t>For payers, responses must be provided for mandatory hooks, optional for others</a:t>
            </a:r>
          </a:p>
          <a:p>
            <a:r>
              <a:rPr lang="en-CA" dirty="0"/>
              <a:t>It’s possible to support hooks outside the CRD scope too, but no obligation on communication partners</a:t>
            </a:r>
          </a:p>
        </p:txBody>
      </p:sp>
      <p:sp>
        <p:nvSpPr>
          <p:cNvPr id="3" name="Title 2">
            <a:extLst>
              <a:ext uri="{FF2B5EF4-FFF2-40B4-BE49-F238E27FC236}">
                <a16:creationId xmlns:a16="http://schemas.microsoft.com/office/drawing/2014/main" id="{BD763B66-9772-DD5D-5032-34D58248A10B}"/>
              </a:ext>
            </a:extLst>
          </p:cNvPr>
          <p:cNvSpPr>
            <a:spLocks noGrp="1"/>
          </p:cNvSpPr>
          <p:nvPr>
            <p:ph type="title"/>
          </p:nvPr>
        </p:nvSpPr>
        <p:spPr/>
        <p:txBody>
          <a:bodyPr/>
          <a:lstStyle/>
          <a:p>
            <a:r>
              <a:rPr lang="en-US" dirty="0"/>
              <a:t>Hook support expectations</a:t>
            </a:r>
            <a:endParaRPr lang="en-CA" dirty="0"/>
          </a:p>
        </p:txBody>
      </p:sp>
      <p:sp>
        <p:nvSpPr>
          <p:cNvPr id="4" name="Slide Number Placeholder 3">
            <a:extLst>
              <a:ext uri="{FF2B5EF4-FFF2-40B4-BE49-F238E27FC236}">
                <a16:creationId xmlns:a16="http://schemas.microsoft.com/office/drawing/2014/main" id="{9FDA9286-8583-9EBA-774C-81C0E2F3798B}"/>
              </a:ext>
            </a:extLst>
          </p:cNvPr>
          <p:cNvSpPr>
            <a:spLocks noGrp="1"/>
          </p:cNvSpPr>
          <p:nvPr>
            <p:ph type="sldNum" sz="quarter" idx="7"/>
          </p:nvPr>
        </p:nvSpPr>
        <p:spPr/>
        <p:txBody>
          <a:bodyPr/>
          <a:lstStyle/>
          <a:p>
            <a:fld id="{B6F15528-21DE-4FAA-801E-634DDDAF4B2B}" type="slidenum">
              <a:rPr lang="en-CA" smtClean="0"/>
              <a:t>22</a:t>
            </a:fld>
            <a:endParaRPr lang="en-CA"/>
          </a:p>
        </p:txBody>
      </p:sp>
    </p:spTree>
    <p:extLst>
      <p:ext uri="{BB962C8B-B14F-4D97-AF65-F5344CB8AC3E}">
        <p14:creationId xmlns:p14="http://schemas.microsoft.com/office/powerpoint/2010/main" val="818564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CE803-0E08-6523-C620-1904B51D59B1}"/>
              </a:ext>
            </a:extLst>
          </p:cNvPr>
          <p:cNvSpPr>
            <a:spLocks noGrp="1"/>
          </p:cNvSpPr>
          <p:nvPr>
            <p:ph type="body" sz="quarter" idx="14"/>
          </p:nvPr>
        </p:nvSpPr>
        <p:spPr/>
        <p:txBody>
          <a:bodyPr/>
          <a:lstStyle/>
          <a:p>
            <a:r>
              <a:rPr lang="en-US" dirty="0"/>
              <a:t>All the order hooks (select, sign, &amp; dispatch) support:</a:t>
            </a:r>
          </a:p>
          <a:p>
            <a:pPr lvl="1"/>
            <a:r>
              <a:rPr lang="en-US" b="1" dirty="0" err="1">
                <a:hlinkClick r:id="rId3"/>
              </a:rPr>
              <a:t>CommunicationRequest</a:t>
            </a:r>
            <a:r>
              <a:rPr lang="en-US" dirty="0"/>
              <a:t> – Request for information transfer</a:t>
            </a:r>
          </a:p>
          <a:p>
            <a:pPr lvl="2"/>
            <a:r>
              <a:rPr lang="en-US" dirty="0"/>
              <a:t>Extension to CDS Hooks</a:t>
            </a:r>
          </a:p>
          <a:p>
            <a:pPr lvl="1"/>
            <a:r>
              <a:rPr lang="en-US" b="1" dirty="0" err="1">
                <a:hlinkClick r:id="rId4"/>
              </a:rPr>
              <a:t>DeviceRequest</a:t>
            </a:r>
            <a:r>
              <a:rPr lang="en-US" b="1" dirty="0"/>
              <a:t> </a:t>
            </a:r>
            <a:r>
              <a:rPr lang="en-US" dirty="0"/>
              <a:t>– Durable medical equipment and other devices</a:t>
            </a:r>
          </a:p>
          <a:p>
            <a:pPr lvl="1"/>
            <a:r>
              <a:rPr lang="en-US" b="1" dirty="0" err="1">
                <a:hlinkClick r:id="rId5"/>
              </a:rPr>
              <a:t>MedicationRequest</a:t>
            </a:r>
            <a:r>
              <a:rPr lang="en-US" b="1" dirty="0"/>
              <a:t> </a:t>
            </a:r>
            <a:r>
              <a:rPr lang="en-US" dirty="0"/>
              <a:t>– Drug orders and prescriptions</a:t>
            </a:r>
          </a:p>
          <a:p>
            <a:pPr lvl="2"/>
            <a:r>
              <a:rPr lang="en-US" dirty="0"/>
              <a:t>Only used where NCPDP doesn’t already cover the use-case</a:t>
            </a:r>
          </a:p>
          <a:p>
            <a:pPr lvl="1"/>
            <a:r>
              <a:rPr lang="en-US" b="1" dirty="0" err="1">
                <a:hlinkClick r:id="rId6"/>
              </a:rPr>
              <a:t>NutritionOrder</a:t>
            </a:r>
            <a:r>
              <a:rPr lang="en-US" b="1" dirty="0"/>
              <a:t> </a:t>
            </a:r>
            <a:r>
              <a:rPr lang="en-US" dirty="0"/>
              <a:t>– Food supplements, tube feeding</a:t>
            </a:r>
          </a:p>
          <a:p>
            <a:pPr lvl="1"/>
            <a:r>
              <a:rPr lang="en-US" b="1" dirty="0">
                <a:hlinkClick r:id="rId7"/>
              </a:rPr>
              <a:t>ServiceRequest</a:t>
            </a:r>
            <a:r>
              <a:rPr lang="en-US" b="1" dirty="0"/>
              <a:t> </a:t>
            </a:r>
            <a:r>
              <a:rPr lang="en-US" dirty="0"/>
              <a:t>– Lab, DI, referrals, anything not covered elsewhere</a:t>
            </a:r>
          </a:p>
          <a:p>
            <a:pPr lvl="1"/>
            <a:r>
              <a:rPr lang="en-US" b="1" dirty="0" err="1">
                <a:hlinkClick r:id="rId8"/>
              </a:rPr>
              <a:t>VisionPrescription</a:t>
            </a:r>
            <a:r>
              <a:rPr lang="en-US" b="1" dirty="0"/>
              <a:t> </a:t>
            </a:r>
            <a:r>
              <a:rPr lang="en-US" dirty="0"/>
              <a:t>– Glasses &amp; contacts</a:t>
            </a:r>
          </a:p>
          <a:p>
            <a:r>
              <a:rPr lang="en-US" dirty="0"/>
              <a:t>EHRs only need to support orders their system produces</a:t>
            </a:r>
          </a:p>
        </p:txBody>
      </p:sp>
      <p:sp>
        <p:nvSpPr>
          <p:cNvPr id="3" name="Title 2">
            <a:extLst>
              <a:ext uri="{FF2B5EF4-FFF2-40B4-BE49-F238E27FC236}">
                <a16:creationId xmlns:a16="http://schemas.microsoft.com/office/drawing/2014/main" id="{4D2F66B1-6CE8-304E-E736-336A13D8067A}"/>
              </a:ext>
            </a:extLst>
          </p:cNvPr>
          <p:cNvSpPr>
            <a:spLocks noGrp="1"/>
          </p:cNvSpPr>
          <p:nvPr>
            <p:ph type="title"/>
          </p:nvPr>
        </p:nvSpPr>
        <p:spPr/>
        <p:txBody>
          <a:bodyPr/>
          <a:lstStyle/>
          <a:p>
            <a:r>
              <a:rPr lang="en-US" dirty="0"/>
              <a:t>Order-related hooks</a:t>
            </a:r>
            <a:endParaRPr lang="en-CA" dirty="0"/>
          </a:p>
        </p:txBody>
      </p:sp>
      <p:sp>
        <p:nvSpPr>
          <p:cNvPr id="4" name="Slide Number Placeholder 3">
            <a:extLst>
              <a:ext uri="{FF2B5EF4-FFF2-40B4-BE49-F238E27FC236}">
                <a16:creationId xmlns:a16="http://schemas.microsoft.com/office/drawing/2014/main" id="{BD5E63BE-4CCD-D8AE-03EC-C675636B4F10}"/>
              </a:ext>
            </a:extLst>
          </p:cNvPr>
          <p:cNvSpPr>
            <a:spLocks noGrp="1"/>
          </p:cNvSpPr>
          <p:nvPr>
            <p:ph type="sldNum" sz="quarter" idx="7"/>
          </p:nvPr>
        </p:nvSpPr>
        <p:spPr/>
        <p:txBody>
          <a:bodyPr/>
          <a:lstStyle/>
          <a:p>
            <a:fld id="{B6F15528-21DE-4FAA-801E-634DDDAF4B2B}" type="slidenum">
              <a:rPr lang="en-CA" smtClean="0"/>
              <a:t>23</a:t>
            </a:fld>
            <a:endParaRPr lang="en-CA"/>
          </a:p>
        </p:txBody>
      </p:sp>
    </p:spTree>
    <p:extLst>
      <p:ext uri="{BB962C8B-B14F-4D97-AF65-F5344CB8AC3E}">
        <p14:creationId xmlns:p14="http://schemas.microsoft.com/office/powerpoint/2010/main" val="2255434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F32971-538C-4F75-ECD2-D0C9B90D3A51}"/>
              </a:ext>
            </a:extLst>
          </p:cNvPr>
          <p:cNvSpPr>
            <a:spLocks noGrp="1"/>
          </p:cNvSpPr>
          <p:nvPr>
            <p:ph type="body" sz="quarter" idx="14"/>
          </p:nvPr>
        </p:nvSpPr>
        <p:spPr/>
        <p:txBody>
          <a:bodyPr/>
          <a:lstStyle/>
          <a:p>
            <a:r>
              <a:rPr lang="en-US" dirty="0"/>
              <a:t>All the order hooks can pass in multiple orders</a:t>
            </a:r>
          </a:p>
          <a:p>
            <a:r>
              <a:rPr lang="en-US" dirty="0"/>
              <a:t>What orders can go together is driven by provider workflow</a:t>
            </a:r>
          </a:p>
          <a:p>
            <a:pPr lvl="1"/>
            <a:r>
              <a:rPr lang="en-US" dirty="0"/>
              <a:t>Multiple drugs in a prescription</a:t>
            </a:r>
          </a:p>
          <a:p>
            <a:pPr lvl="1"/>
            <a:r>
              <a:rPr lang="en-US" dirty="0"/>
              <a:t>Multiple lab tests in a requisition</a:t>
            </a:r>
          </a:p>
          <a:p>
            <a:pPr lvl="1"/>
            <a:r>
              <a:rPr lang="en-US" dirty="0"/>
              <a:t>Order that combines medications, devices, and referrals, etc.</a:t>
            </a:r>
          </a:p>
          <a:p>
            <a:r>
              <a:rPr lang="en-US" dirty="0"/>
              <a:t>Combination is not impacted by how things might be billed later</a:t>
            </a:r>
          </a:p>
          <a:p>
            <a:pPr lvl="1"/>
            <a:r>
              <a:rPr lang="en-US" dirty="0"/>
              <a:t>It’s not even a given that the orders will be filled at the same time by the same provider</a:t>
            </a:r>
            <a:endParaRPr lang="en-CA" dirty="0"/>
          </a:p>
        </p:txBody>
      </p:sp>
      <p:sp>
        <p:nvSpPr>
          <p:cNvPr id="3" name="Title 2">
            <a:extLst>
              <a:ext uri="{FF2B5EF4-FFF2-40B4-BE49-F238E27FC236}">
                <a16:creationId xmlns:a16="http://schemas.microsoft.com/office/drawing/2014/main" id="{2DAA6A56-0287-891B-0013-5642A8E0F8D0}"/>
              </a:ext>
            </a:extLst>
          </p:cNvPr>
          <p:cNvSpPr>
            <a:spLocks noGrp="1"/>
          </p:cNvSpPr>
          <p:nvPr>
            <p:ph type="title"/>
          </p:nvPr>
        </p:nvSpPr>
        <p:spPr/>
        <p:txBody>
          <a:bodyPr/>
          <a:lstStyle/>
          <a:p>
            <a:r>
              <a:rPr lang="en-US" dirty="0"/>
              <a:t>Order collections</a:t>
            </a:r>
            <a:endParaRPr lang="en-CA" dirty="0"/>
          </a:p>
        </p:txBody>
      </p:sp>
      <p:sp>
        <p:nvSpPr>
          <p:cNvPr id="4" name="Slide Number Placeholder 3">
            <a:extLst>
              <a:ext uri="{FF2B5EF4-FFF2-40B4-BE49-F238E27FC236}">
                <a16:creationId xmlns:a16="http://schemas.microsoft.com/office/drawing/2014/main" id="{56DC211A-065F-E3CF-39DC-1B4C44CB7E2D}"/>
              </a:ext>
            </a:extLst>
          </p:cNvPr>
          <p:cNvSpPr>
            <a:spLocks noGrp="1"/>
          </p:cNvSpPr>
          <p:nvPr>
            <p:ph type="sldNum" sz="quarter" idx="7"/>
          </p:nvPr>
        </p:nvSpPr>
        <p:spPr/>
        <p:txBody>
          <a:bodyPr/>
          <a:lstStyle/>
          <a:p>
            <a:fld id="{B6F15528-21DE-4FAA-801E-634DDDAF4B2B}" type="slidenum">
              <a:rPr lang="en-CA" smtClean="0"/>
              <a:t>24</a:t>
            </a:fld>
            <a:endParaRPr lang="en-CA"/>
          </a:p>
        </p:txBody>
      </p:sp>
    </p:spTree>
    <p:extLst>
      <p:ext uri="{BB962C8B-B14F-4D97-AF65-F5344CB8AC3E}">
        <p14:creationId xmlns:p14="http://schemas.microsoft.com/office/powerpoint/2010/main" val="3957198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7F7486-5B32-A1A3-0B00-86A027D33091}"/>
              </a:ext>
            </a:extLst>
          </p:cNvPr>
          <p:cNvSpPr>
            <a:spLocks noGrp="1"/>
          </p:cNvSpPr>
          <p:nvPr>
            <p:ph type="body" sz="quarter" idx="14"/>
          </p:nvPr>
        </p:nvSpPr>
        <p:spPr/>
        <p:txBody>
          <a:bodyPr/>
          <a:lstStyle/>
          <a:p>
            <a:r>
              <a:rPr lang="en-US" dirty="0"/>
              <a:t>Status: Optional</a:t>
            </a:r>
          </a:p>
          <a:p>
            <a:pPr lvl="1"/>
            <a:r>
              <a:rPr lang="en-US" dirty="0"/>
              <a:t>Recommended at minimum to support caching</a:t>
            </a:r>
          </a:p>
          <a:p>
            <a:r>
              <a:rPr lang="en-US" dirty="0"/>
              <a:t>Payload: </a:t>
            </a:r>
          </a:p>
          <a:p>
            <a:pPr lvl="1"/>
            <a:r>
              <a:rPr lang="en-US" b="1" dirty="0" err="1"/>
              <a:t>patientId</a:t>
            </a:r>
            <a:r>
              <a:rPr lang="en-US" dirty="0"/>
              <a:t>, </a:t>
            </a:r>
            <a:r>
              <a:rPr lang="en-US" dirty="0" err="1"/>
              <a:t>encounterId</a:t>
            </a:r>
            <a:r>
              <a:rPr lang="en-US" dirty="0"/>
              <a:t>, </a:t>
            </a:r>
            <a:r>
              <a:rPr lang="en-US" b="1" dirty="0" err="1"/>
              <a:t>draftOrders</a:t>
            </a:r>
            <a:endParaRPr lang="en-US" b="1" dirty="0"/>
          </a:p>
          <a:p>
            <a:r>
              <a:rPr lang="en-US" dirty="0"/>
              <a:t>Allows early intervention in order cycle</a:t>
            </a:r>
          </a:p>
          <a:p>
            <a:pPr lvl="1"/>
            <a:r>
              <a:rPr lang="en-US" dirty="0"/>
              <a:t>E.g. “Not covered, but here’s a covered alternative” as soon as product selected</a:t>
            </a:r>
          </a:p>
          <a:p>
            <a:r>
              <a:rPr lang="en-US" dirty="0"/>
              <a:t>Could fire multiple times as order is edited</a:t>
            </a:r>
          </a:p>
          <a:p>
            <a:r>
              <a:rPr lang="en-US" dirty="0"/>
              <a:t>Should never trigger unsolicited prior auth</a:t>
            </a:r>
          </a:p>
          <a:p>
            <a:r>
              <a:rPr lang="en-US" dirty="0"/>
              <a:t>Never return a coverage-information that says more info needed</a:t>
            </a:r>
            <a:endParaRPr lang="en-CA" dirty="0"/>
          </a:p>
        </p:txBody>
      </p:sp>
      <p:sp>
        <p:nvSpPr>
          <p:cNvPr id="3" name="Title 2">
            <a:extLst>
              <a:ext uri="{FF2B5EF4-FFF2-40B4-BE49-F238E27FC236}">
                <a16:creationId xmlns:a16="http://schemas.microsoft.com/office/drawing/2014/main" id="{2D7B116F-BDEA-22B1-55C0-7BA02E261333}"/>
              </a:ext>
            </a:extLst>
          </p:cNvPr>
          <p:cNvSpPr>
            <a:spLocks noGrp="1"/>
          </p:cNvSpPr>
          <p:nvPr>
            <p:ph type="title"/>
          </p:nvPr>
        </p:nvSpPr>
        <p:spPr/>
        <p:txBody>
          <a:bodyPr/>
          <a:lstStyle/>
          <a:p>
            <a:r>
              <a:rPr lang="en-US" dirty="0"/>
              <a:t>Order Select</a:t>
            </a:r>
            <a:endParaRPr lang="en-CA" dirty="0"/>
          </a:p>
        </p:txBody>
      </p:sp>
      <p:sp>
        <p:nvSpPr>
          <p:cNvPr id="4" name="Slide Number Placeholder 3">
            <a:extLst>
              <a:ext uri="{FF2B5EF4-FFF2-40B4-BE49-F238E27FC236}">
                <a16:creationId xmlns:a16="http://schemas.microsoft.com/office/drawing/2014/main" id="{F7AFBF89-CFED-B985-D9EA-B35DFAC3C4FF}"/>
              </a:ext>
            </a:extLst>
          </p:cNvPr>
          <p:cNvSpPr>
            <a:spLocks noGrp="1"/>
          </p:cNvSpPr>
          <p:nvPr>
            <p:ph type="sldNum" sz="quarter" idx="7"/>
          </p:nvPr>
        </p:nvSpPr>
        <p:spPr/>
        <p:txBody>
          <a:bodyPr/>
          <a:lstStyle/>
          <a:p>
            <a:fld id="{B6F15528-21DE-4FAA-801E-634DDDAF4B2B}" type="slidenum">
              <a:rPr lang="en-CA" smtClean="0"/>
              <a:t>25</a:t>
            </a:fld>
            <a:endParaRPr lang="en-CA"/>
          </a:p>
        </p:txBody>
      </p:sp>
    </p:spTree>
    <p:extLst>
      <p:ext uri="{BB962C8B-B14F-4D97-AF65-F5344CB8AC3E}">
        <p14:creationId xmlns:p14="http://schemas.microsoft.com/office/powerpoint/2010/main" val="296096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5135-A41E-A5BF-13AD-0631948BB6E6}"/>
              </a:ext>
            </a:extLst>
          </p:cNvPr>
          <p:cNvSpPr>
            <a:spLocks noGrp="1"/>
          </p:cNvSpPr>
          <p:nvPr>
            <p:ph type="body" sz="quarter" idx="14"/>
          </p:nvPr>
        </p:nvSpPr>
        <p:spPr/>
        <p:txBody>
          <a:bodyPr/>
          <a:lstStyle/>
          <a:p>
            <a:r>
              <a:rPr lang="en-US" dirty="0"/>
              <a:t>Status: Required</a:t>
            </a:r>
          </a:p>
          <a:p>
            <a:r>
              <a:rPr lang="en-US" dirty="0"/>
              <a:t>Payload: </a:t>
            </a:r>
          </a:p>
          <a:p>
            <a:pPr lvl="1"/>
            <a:r>
              <a:rPr lang="en-US" b="1" dirty="0" err="1"/>
              <a:t>patientId</a:t>
            </a:r>
            <a:r>
              <a:rPr lang="en-US" dirty="0"/>
              <a:t>, </a:t>
            </a:r>
            <a:r>
              <a:rPr lang="en-US" dirty="0" err="1"/>
              <a:t>encounterId</a:t>
            </a:r>
            <a:r>
              <a:rPr lang="en-US" dirty="0"/>
              <a:t>, </a:t>
            </a:r>
            <a:r>
              <a:rPr lang="en-US" b="1" dirty="0" err="1"/>
              <a:t>draftOrders</a:t>
            </a:r>
            <a:endParaRPr lang="en-US" b="1" dirty="0"/>
          </a:p>
          <a:p>
            <a:r>
              <a:rPr lang="en-US" dirty="0"/>
              <a:t>Fires only when orders are all done and ready to print/sign</a:t>
            </a:r>
          </a:p>
          <a:p>
            <a:r>
              <a:rPr lang="en-US" dirty="0"/>
              <a:t>Ok to send unsolicited auth at this stage</a:t>
            </a:r>
          </a:p>
          <a:p>
            <a:r>
              <a:rPr lang="en-US" dirty="0"/>
              <a:t>Must return a coverage-information response</a:t>
            </a:r>
          </a:p>
          <a:p>
            <a:pPr lvl="1"/>
            <a:r>
              <a:rPr lang="en-US" dirty="0"/>
              <a:t>Even if it says more information needed</a:t>
            </a:r>
          </a:p>
        </p:txBody>
      </p:sp>
      <p:sp>
        <p:nvSpPr>
          <p:cNvPr id="3" name="Title 2">
            <a:extLst>
              <a:ext uri="{FF2B5EF4-FFF2-40B4-BE49-F238E27FC236}">
                <a16:creationId xmlns:a16="http://schemas.microsoft.com/office/drawing/2014/main" id="{4562C7DF-589A-D50A-3B27-09ED9C25F1C9}"/>
              </a:ext>
            </a:extLst>
          </p:cNvPr>
          <p:cNvSpPr>
            <a:spLocks noGrp="1"/>
          </p:cNvSpPr>
          <p:nvPr>
            <p:ph type="title"/>
          </p:nvPr>
        </p:nvSpPr>
        <p:spPr/>
        <p:txBody>
          <a:bodyPr/>
          <a:lstStyle/>
          <a:p>
            <a:r>
              <a:rPr lang="en-US" dirty="0"/>
              <a:t>Order Sign</a:t>
            </a:r>
            <a:endParaRPr lang="en-CA" dirty="0"/>
          </a:p>
        </p:txBody>
      </p:sp>
      <p:sp>
        <p:nvSpPr>
          <p:cNvPr id="4" name="Slide Number Placeholder 3">
            <a:extLst>
              <a:ext uri="{FF2B5EF4-FFF2-40B4-BE49-F238E27FC236}">
                <a16:creationId xmlns:a16="http://schemas.microsoft.com/office/drawing/2014/main" id="{E73787B3-C680-8ED1-8359-C946ADECC1CB}"/>
              </a:ext>
            </a:extLst>
          </p:cNvPr>
          <p:cNvSpPr>
            <a:spLocks noGrp="1"/>
          </p:cNvSpPr>
          <p:nvPr>
            <p:ph type="sldNum" sz="quarter" idx="7"/>
          </p:nvPr>
        </p:nvSpPr>
        <p:spPr/>
        <p:txBody>
          <a:bodyPr/>
          <a:lstStyle/>
          <a:p>
            <a:fld id="{B6F15528-21DE-4FAA-801E-634DDDAF4B2B}" type="slidenum">
              <a:rPr lang="en-CA" smtClean="0"/>
              <a:t>26</a:t>
            </a:fld>
            <a:endParaRPr lang="en-CA"/>
          </a:p>
        </p:txBody>
      </p:sp>
    </p:spTree>
    <p:extLst>
      <p:ext uri="{BB962C8B-B14F-4D97-AF65-F5344CB8AC3E}">
        <p14:creationId xmlns:p14="http://schemas.microsoft.com/office/powerpoint/2010/main" val="261701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D2A844-1888-2ADA-4B80-A5491B14CE1A}"/>
              </a:ext>
            </a:extLst>
          </p:cNvPr>
          <p:cNvSpPr>
            <a:spLocks noGrp="1"/>
          </p:cNvSpPr>
          <p:nvPr>
            <p:ph type="body" sz="quarter" idx="14"/>
          </p:nvPr>
        </p:nvSpPr>
        <p:spPr/>
        <p:txBody>
          <a:bodyPr/>
          <a:lstStyle/>
          <a:p>
            <a:r>
              <a:rPr lang="en-US" dirty="0"/>
              <a:t>Status: Required</a:t>
            </a:r>
          </a:p>
          <a:p>
            <a:r>
              <a:rPr lang="en-US" dirty="0"/>
              <a:t>Payload: </a:t>
            </a:r>
          </a:p>
          <a:p>
            <a:pPr lvl="1"/>
            <a:r>
              <a:rPr lang="en-US" b="1" dirty="0" err="1"/>
              <a:t>patientId</a:t>
            </a:r>
            <a:r>
              <a:rPr lang="en-US" dirty="0"/>
              <a:t>, </a:t>
            </a:r>
            <a:r>
              <a:rPr lang="en-US" dirty="0" err="1"/>
              <a:t>encounterId</a:t>
            </a:r>
            <a:r>
              <a:rPr lang="en-US" dirty="0"/>
              <a:t>, </a:t>
            </a:r>
            <a:r>
              <a:rPr lang="en-US" b="1" dirty="0" err="1"/>
              <a:t>draftOrders</a:t>
            </a:r>
            <a:endParaRPr lang="en-US" b="1" dirty="0"/>
          </a:p>
          <a:p>
            <a:r>
              <a:rPr lang="en-US" dirty="0"/>
              <a:t>Fires if client performs a dispatching process asking a specific performer to fulfill an undirected order</a:t>
            </a:r>
          </a:p>
          <a:p>
            <a:r>
              <a:rPr lang="en-US" dirty="0"/>
              <a:t>Only relevant if the initial response indicated “information needed” of either performer or location</a:t>
            </a:r>
          </a:p>
          <a:p>
            <a:r>
              <a:rPr lang="en-US" dirty="0"/>
              <a:t>Must return a coverage-information response</a:t>
            </a:r>
          </a:p>
          <a:p>
            <a:pPr lvl="1"/>
            <a:r>
              <a:rPr lang="en-US" dirty="0"/>
              <a:t>Even if it says more information needed</a:t>
            </a:r>
          </a:p>
        </p:txBody>
      </p:sp>
      <p:sp>
        <p:nvSpPr>
          <p:cNvPr id="3" name="Title 2">
            <a:extLst>
              <a:ext uri="{FF2B5EF4-FFF2-40B4-BE49-F238E27FC236}">
                <a16:creationId xmlns:a16="http://schemas.microsoft.com/office/drawing/2014/main" id="{320EECEC-4063-38B9-E76C-FA68418BE606}"/>
              </a:ext>
            </a:extLst>
          </p:cNvPr>
          <p:cNvSpPr>
            <a:spLocks noGrp="1"/>
          </p:cNvSpPr>
          <p:nvPr>
            <p:ph type="title"/>
          </p:nvPr>
        </p:nvSpPr>
        <p:spPr/>
        <p:txBody>
          <a:bodyPr/>
          <a:lstStyle/>
          <a:p>
            <a:r>
              <a:rPr lang="en-US" dirty="0"/>
              <a:t>Order Dispatch</a:t>
            </a:r>
            <a:endParaRPr lang="en-CA" dirty="0"/>
          </a:p>
        </p:txBody>
      </p:sp>
      <p:sp>
        <p:nvSpPr>
          <p:cNvPr id="4" name="Slide Number Placeholder 3">
            <a:extLst>
              <a:ext uri="{FF2B5EF4-FFF2-40B4-BE49-F238E27FC236}">
                <a16:creationId xmlns:a16="http://schemas.microsoft.com/office/drawing/2014/main" id="{FE28A09F-16A3-D474-C26D-9B7A03D94A3B}"/>
              </a:ext>
            </a:extLst>
          </p:cNvPr>
          <p:cNvSpPr>
            <a:spLocks noGrp="1"/>
          </p:cNvSpPr>
          <p:nvPr>
            <p:ph type="sldNum" sz="quarter" idx="7"/>
          </p:nvPr>
        </p:nvSpPr>
        <p:spPr/>
        <p:txBody>
          <a:bodyPr/>
          <a:lstStyle/>
          <a:p>
            <a:fld id="{B6F15528-21DE-4FAA-801E-634DDDAF4B2B}" type="slidenum">
              <a:rPr lang="en-CA" smtClean="0"/>
              <a:t>27</a:t>
            </a:fld>
            <a:endParaRPr lang="en-CA"/>
          </a:p>
        </p:txBody>
      </p:sp>
    </p:spTree>
    <p:extLst>
      <p:ext uri="{BB962C8B-B14F-4D97-AF65-F5344CB8AC3E}">
        <p14:creationId xmlns:p14="http://schemas.microsoft.com/office/powerpoint/2010/main" val="1715577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745894-7E61-5B5D-4CD4-6E8BBF566E0E}"/>
              </a:ext>
            </a:extLst>
          </p:cNvPr>
          <p:cNvSpPr>
            <a:spLocks noGrp="1"/>
          </p:cNvSpPr>
          <p:nvPr>
            <p:ph type="body" sz="quarter" idx="14"/>
          </p:nvPr>
        </p:nvSpPr>
        <p:spPr/>
        <p:txBody>
          <a:bodyPr/>
          <a:lstStyle/>
          <a:p>
            <a:r>
              <a:rPr lang="en-US" dirty="0"/>
              <a:t>Status: Required</a:t>
            </a:r>
          </a:p>
          <a:p>
            <a:r>
              <a:rPr lang="en-US" dirty="0"/>
              <a:t>Payload:</a:t>
            </a:r>
          </a:p>
          <a:p>
            <a:pPr lvl="1"/>
            <a:r>
              <a:rPr lang="en-US" b="1" dirty="0" err="1"/>
              <a:t>patientId</a:t>
            </a:r>
            <a:r>
              <a:rPr lang="en-US" dirty="0"/>
              <a:t>, </a:t>
            </a:r>
            <a:r>
              <a:rPr lang="en-US" dirty="0" err="1"/>
              <a:t>encounterId</a:t>
            </a:r>
            <a:r>
              <a:rPr lang="en-US" dirty="0"/>
              <a:t>, </a:t>
            </a:r>
            <a:r>
              <a:rPr lang="en-US" b="1" dirty="0"/>
              <a:t>appointments</a:t>
            </a:r>
            <a:r>
              <a:rPr lang="en-US" dirty="0"/>
              <a:t> (</a:t>
            </a:r>
            <a:r>
              <a:rPr lang="en-US" dirty="0">
                <a:hlinkClick r:id="rId2"/>
              </a:rPr>
              <a:t>with order</a:t>
            </a:r>
            <a:r>
              <a:rPr lang="en-US" dirty="0"/>
              <a:t> or </a:t>
            </a:r>
            <a:r>
              <a:rPr lang="en-US" dirty="0">
                <a:hlinkClick r:id="rId3"/>
              </a:rPr>
              <a:t>without</a:t>
            </a:r>
            <a:r>
              <a:rPr lang="en-US" dirty="0"/>
              <a:t>)</a:t>
            </a:r>
          </a:p>
          <a:p>
            <a:r>
              <a:rPr lang="en-US" dirty="0"/>
              <a:t>Must return a coverage-information response</a:t>
            </a:r>
          </a:p>
          <a:p>
            <a:pPr lvl="1"/>
            <a:r>
              <a:rPr lang="en-US" dirty="0"/>
              <a:t>Even if it says more information needed</a:t>
            </a:r>
          </a:p>
          <a:p>
            <a:r>
              <a:rPr lang="en-CA" dirty="0"/>
              <a:t>Fires when an appointment is scheduled.</a:t>
            </a:r>
          </a:p>
          <a:p>
            <a:r>
              <a:rPr lang="en-CA" dirty="0"/>
              <a:t>Useful when booking appointments </a:t>
            </a:r>
          </a:p>
          <a:p>
            <a:pPr lvl="1"/>
            <a:r>
              <a:rPr lang="en-CA" dirty="0"/>
              <a:t>with no order or order having no coverage-information</a:t>
            </a:r>
          </a:p>
          <a:p>
            <a:pPr lvl="1"/>
            <a:r>
              <a:rPr lang="en-CA" dirty="0"/>
              <a:t>where coverage-information indicated more information was needed</a:t>
            </a:r>
          </a:p>
        </p:txBody>
      </p:sp>
      <p:sp>
        <p:nvSpPr>
          <p:cNvPr id="3" name="Title 2">
            <a:extLst>
              <a:ext uri="{FF2B5EF4-FFF2-40B4-BE49-F238E27FC236}">
                <a16:creationId xmlns:a16="http://schemas.microsoft.com/office/drawing/2014/main" id="{4FD49430-F34A-0847-894C-72D9A5A21FB1}"/>
              </a:ext>
            </a:extLst>
          </p:cNvPr>
          <p:cNvSpPr>
            <a:spLocks noGrp="1"/>
          </p:cNvSpPr>
          <p:nvPr>
            <p:ph type="title"/>
          </p:nvPr>
        </p:nvSpPr>
        <p:spPr/>
        <p:txBody>
          <a:bodyPr/>
          <a:lstStyle/>
          <a:p>
            <a:r>
              <a:rPr lang="en-US" dirty="0"/>
              <a:t>Appointment Book</a:t>
            </a:r>
            <a:endParaRPr lang="en-CA" dirty="0"/>
          </a:p>
        </p:txBody>
      </p:sp>
      <p:sp>
        <p:nvSpPr>
          <p:cNvPr id="4" name="Slide Number Placeholder 3">
            <a:extLst>
              <a:ext uri="{FF2B5EF4-FFF2-40B4-BE49-F238E27FC236}">
                <a16:creationId xmlns:a16="http://schemas.microsoft.com/office/drawing/2014/main" id="{996E57FB-D3E9-A955-4B7B-1D40C1AA866D}"/>
              </a:ext>
            </a:extLst>
          </p:cNvPr>
          <p:cNvSpPr>
            <a:spLocks noGrp="1"/>
          </p:cNvSpPr>
          <p:nvPr>
            <p:ph type="sldNum" sz="quarter" idx="7"/>
          </p:nvPr>
        </p:nvSpPr>
        <p:spPr/>
        <p:txBody>
          <a:bodyPr/>
          <a:lstStyle/>
          <a:p>
            <a:fld id="{B6F15528-21DE-4FAA-801E-634DDDAF4B2B}" type="slidenum">
              <a:rPr lang="en-CA" smtClean="0"/>
              <a:t>28</a:t>
            </a:fld>
            <a:endParaRPr lang="en-CA"/>
          </a:p>
        </p:txBody>
      </p:sp>
    </p:spTree>
    <p:extLst>
      <p:ext uri="{BB962C8B-B14F-4D97-AF65-F5344CB8AC3E}">
        <p14:creationId xmlns:p14="http://schemas.microsoft.com/office/powerpoint/2010/main" val="76232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45D0D8-02EE-DE87-9068-87BE2DA4B2A7}"/>
              </a:ext>
            </a:extLst>
          </p:cNvPr>
          <p:cNvSpPr>
            <a:spLocks noGrp="1"/>
          </p:cNvSpPr>
          <p:nvPr>
            <p:ph type="body" sz="quarter" idx="14"/>
          </p:nvPr>
        </p:nvSpPr>
        <p:spPr/>
        <p:txBody>
          <a:bodyPr/>
          <a:lstStyle/>
          <a:p>
            <a:r>
              <a:rPr lang="en-US" dirty="0"/>
              <a:t>Status: Optional</a:t>
            </a:r>
          </a:p>
          <a:p>
            <a:pPr lvl="1"/>
            <a:r>
              <a:rPr lang="en-US" dirty="0"/>
              <a:t>Recommended at minimum to support caching</a:t>
            </a:r>
          </a:p>
          <a:p>
            <a:r>
              <a:rPr lang="en-US" dirty="0"/>
              <a:t>Payload:</a:t>
            </a:r>
          </a:p>
          <a:p>
            <a:pPr lvl="1"/>
            <a:r>
              <a:rPr lang="en-US" b="1" dirty="0" err="1"/>
              <a:t>patientId</a:t>
            </a:r>
            <a:r>
              <a:rPr lang="en-US" dirty="0"/>
              <a:t>, </a:t>
            </a:r>
            <a:r>
              <a:rPr lang="en-US" b="1" dirty="0" err="1"/>
              <a:t>encounterId</a:t>
            </a:r>
            <a:endParaRPr lang="en-US" dirty="0"/>
          </a:p>
          <a:p>
            <a:r>
              <a:rPr lang="en-US" dirty="0"/>
              <a:t>In addition to caching information, can return coverage-information based on the encounter service-type</a:t>
            </a:r>
          </a:p>
          <a:p>
            <a:r>
              <a:rPr lang="en-US" dirty="0"/>
              <a:t>Can also identify data to capture or activities to perform to close gaps </a:t>
            </a:r>
            <a:endParaRPr lang="en-CA" dirty="0"/>
          </a:p>
        </p:txBody>
      </p:sp>
      <p:sp>
        <p:nvSpPr>
          <p:cNvPr id="3" name="Title 2">
            <a:extLst>
              <a:ext uri="{FF2B5EF4-FFF2-40B4-BE49-F238E27FC236}">
                <a16:creationId xmlns:a16="http://schemas.microsoft.com/office/drawing/2014/main" id="{BFFD1F6C-E29A-53D1-36D2-540EF9E02F3A}"/>
              </a:ext>
            </a:extLst>
          </p:cNvPr>
          <p:cNvSpPr>
            <a:spLocks noGrp="1"/>
          </p:cNvSpPr>
          <p:nvPr>
            <p:ph type="title"/>
          </p:nvPr>
        </p:nvSpPr>
        <p:spPr/>
        <p:txBody>
          <a:bodyPr/>
          <a:lstStyle/>
          <a:p>
            <a:r>
              <a:rPr lang="en-US" dirty="0"/>
              <a:t>Encounter Start</a:t>
            </a:r>
            <a:endParaRPr lang="en-CA" dirty="0"/>
          </a:p>
        </p:txBody>
      </p:sp>
      <p:sp>
        <p:nvSpPr>
          <p:cNvPr id="4" name="Slide Number Placeholder 3">
            <a:extLst>
              <a:ext uri="{FF2B5EF4-FFF2-40B4-BE49-F238E27FC236}">
                <a16:creationId xmlns:a16="http://schemas.microsoft.com/office/drawing/2014/main" id="{11AE6E65-FA97-A5EB-A537-0D4119926CF0}"/>
              </a:ext>
            </a:extLst>
          </p:cNvPr>
          <p:cNvSpPr>
            <a:spLocks noGrp="1"/>
          </p:cNvSpPr>
          <p:nvPr>
            <p:ph type="sldNum" sz="quarter" idx="7"/>
          </p:nvPr>
        </p:nvSpPr>
        <p:spPr/>
        <p:txBody>
          <a:bodyPr/>
          <a:lstStyle/>
          <a:p>
            <a:fld id="{B6F15528-21DE-4FAA-801E-634DDDAF4B2B}" type="slidenum">
              <a:rPr lang="en-CA" smtClean="0"/>
              <a:t>29</a:t>
            </a:fld>
            <a:endParaRPr lang="en-CA"/>
          </a:p>
        </p:txBody>
      </p:sp>
    </p:spTree>
    <p:extLst>
      <p:ext uri="{BB962C8B-B14F-4D97-AF65-F5344CB8AC3E}">
        <p14:creationId xmlns:p14="http://schemas.microsoft.com/office/powerpoint/2010/main" val="330619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C087E-1FDC-AA65-C3BB-9E31FD3B2BAD}"/>
              </a:ext>
            </a:extLst>
          </p:cNvPr>
          <p:cNvSpPr>
            <a:spLocks noGrp="1"/>
          </p:cNvSpPr>
          <p:nvPr>
            <p:ph type="body" sz="quarter" idx="14"/>
          </p:nvPr>
        </p:nvSpPr>
        <p:spPr/>
        <p:txBody>
          <a:bodyPr/>
          <a:lstStyle/>
          <a:p>
            <a:r>
              <a:rPr lang="en-US" dirty="0"/>
              <a:t>Is part of a set of introductory training materials for the April 2025 Da Vinci Education Event</a:t>
            </a:r>
          </a:p>
          <a:p>
            <a:r>
              <a:rPr lang="en-US" dirty="0"/>
              <a:t>Can be downloaded here:</a:t>
            </a:r>
          </a:p>
          <a:p>
            <a:pPr lvl="1"/>
            <a:r>
              <a:rPr lang="en-CA" dirty="0">
                <a:hlinkClick r:id="rId2"/>
              </a:rPr>
              <a:t>https://github.com/FHIR/documents/tree/master/presentations/2025-04-DaVinci</a:t>
            </a:r>
            <a:endParaRPr lang="en-CA" dirty="0"/>
          </a:p>
          <a:p>
            <a:pPr lvl="0"/>
            <a:r>
              <a:rPr lang="en-US" dirty="0"/>
              <a:t>Is licensed for use under the Creative Commons, specifically:</a:t>
            </a:r>
          </a:p>
          <a:p>
            <a:pPr lvl="1"/>
            <a:r>
              <a:rPr lang="en-CA" dirty="0">
                <a:hlinkClick r:id="rId3"/>
              </a:rPr>
              <a:t>Creative Commons Attribution 3.0 </a:t>
            </a:r>
            <a:r>
              <a:rPr lang="en-CA" dirty="0" err="1">
                <a:hlinkClick r:id="rId3"/>
              </a:rPr>
              <a:t>Unported</a:t>
            </a:r>
            <a:r>
              <a:rPr lang="en-CA" dirty="0">
                <a:hlinkClick r:id="rId3"/>
              </a:rPr>
              <a:t> License</a:t>
            </a:r>
            <a:endParaRPr lang="en-CA" dirty="0"/>
          </a:p>
          <a:p>
            <a:pPr lvl="1"/>
            <a:r>
              <a:rPr lang="en-US" dirty="0"/>
              <a:t>(Do with it as you wish, so long as you give credit</a:t>
            </a:r>
          </a:p>
        </p:txBody>
      </p:sp>
      <p:sp>
        <p:nvSpPr>
          <p:cNvPr id="3" name="Title 2">
            <a:extLst>
              <a:ext uri="{FF2B5EF4-FFF2-40B4-BE49-F238E27FC236}">
                <a16:creationId xmlns:a16="http://schemas.microsoft.com/office/drawing/2014/main" id="{5B888FA6-F83B-1768-EEE0-61CD10EDC2F2}"/>
              </a:ext>
            </a:extLst>
          </p:cNvPr>
          <p:cNvSpPr>
            <a:spLocks noGrp="1"/>
          </p:cNvSpPr>
          <p:nvPr>
            <p:ph type="title"/>
          </p:nvPr>
        </p:nvSpPr>
        <p:spPr/>
        <p:txBody>
          <a:bodyPr/>
          <a:lstStyle/>
          <a:p>
            <a:r>
              <a:rPr lang="en-US" dirty="0"/>
              <a:t>This presentation</a:t>
            </a:r>
            <a:endParaRPr lang="en-CA" dirty="0"/>
          </a:p>
        </p:txBody>
      </p:sp>
      <p:sp>
        <p:nvSpPr>
          <p:cNvPr id="4" name="Slide Number Placeholder 3">
            <a:extLst>
              <a:ext uri="{FF2B5EF4-FFF2-40B4-BE49-F238E27FC236}">
                <a16:creationId xmlns:a16="http://schemas.microsoft.com/office/drawing/2014/main" id="{1BB55247-30C2-76BC-0FC0-8D3D85902FD4}"/>
              </a:ext>
            </a:extLst>
          </p:cNvPr>
          <p:cNvSpPr>
            <a:spLocks noGrp="1"/>
          </p:cNvSpPr>
          <p:nvPr>
            <p:ph type="sldNum" sz="quarter" idx="7"/>
          </p:nvPr>
        </p:nvSpPr>
        <p:spPr/>
        <p:txBody>
          <a:bodyPr/>
          <a:lstStyle/>
          <a:p>
            <a:fld id="{B6F15528-21DE-4FAA-801E-634DDDAF4B2B}" type="slidenum">
              <a:rPr lang="en-CA" smtClean="0"/>
              <a:t>3</a:t>
            </a:fld>
            <a:endParaRPr lang="en-CA"/>
          </a:p>
        </p:txBody>
      </p:sp>
      <p:pic>
        <p:nvPicPr>
          <p:cNvPr id="5" name="Picture 4" descr="Creative Commons Licence">
            <a:extLst>
              <a:ext uri="{FF2B5EF4-FFF2-40B4-BE49-F238E27FC236}">
                <a16:creationId xmlns:a16="http://schemas.microsoft.com/office/drawing/2014/main" id="{2E2740D3-CE74-E684-C2A2-811B28EBCD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9250" y="4843823"/>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744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51563-33EE-9342-1CF4-A7975999404B}"/>
              </a:ext>
            </a:extLst>
          </p:cNvPr>
          <p:cNvSpPr>
            <a:spLocks noGrp="1"/>
          </p:cNvSpPr>
          <p:nvPr>
            <p:ph type="body" sz="quarter" idx="14"/>
          </p:nvPr>
        </p:nvSpPr>
        <p:spPr/>
        <p:txBody>
          <a:bodyPr/>
          <a:lstStyle/>
          <a:p>
            <a:r>
              <a:rPr lang="en-US" dirty="0"/>
              <a:t>Status: Optional</a:t>
            </a:r>
          </a:p>
          <a:p>
            <a:r>
              <a:rPr lang="en-US" dirty="0"/>
              <a:t>Payload:</a:t>
            </a:r>
          </a:p>
          <a:p>
            <a:pPr lvl="1"/>
            <a:r>
              <a:rPr lang="en-US" b="1" dirty="0" err="1"/>
              <a:t>patientId</a:t>
            </a:r>
            <a:r>
              <a:rPr lang="en-US" dirty="0"/>
              <a:t>, </a:t>
            </a:r>
            <a:r>
              <a:rPr lang="en-US" b="1" dirty="0" err="1"/>
              <a:t>encounterId</a:t>
            </a:r>
            <a:endParaRPr lang="en-US" dirty="0"/>
          </a:p>
          <a:p>
            <a:r>
              <a:rPr lang="en-CA" dirty="0"/>
              <a:t>Will not return coverage-information</a:t>
            </a:r>
          </a:p>
          <a:p>
            <a:r>
              <a:rPr lang="en-CA" dirty="0"/>
              <a:t>Primarily to allow review of discharge plan and ensure necessary documentation has been captured to support eventual claims</a:t>
            </a:r>
          </a:p>
        </p:txBody>
      </p:sp>
      <p:sp>
        <p:nvSpPr>
          <p:cNvPr id="3" name="Title 2">
            <a:extLst>
              <a:ext uri="{FF2B5EF4-FFF2-40B4-BE49-F238E27FC236}">
                <a16:creationId xmlns:a16="http://schemas.microsoft.com/office/drawing/2014/main" id="{E6DDAD9C-82E0-461C-51C1-93D8FE2742E8}"/>
              </a:ext>
            </a:extLst>
          </p:cNvPr>
          <p:cNvSpPr>
            <a:spLocks noGrp="1"/>
          </p:cNvSpPr>
          <p:nvPr>
            <p:ph type="title"/>
          </p:nvPr>
        </p:nvSpPr>
        <p:spPr/>
        <p:txBody>
          <a:bodyPr/>
          <a:lstStyle/>
          <a:p>
            <a:r>
              <a:rPr lang="en-US" dirty="0"/>
              <a:t>Encounter Discharge</a:t>
            </a:r>
            <a:endParaRPr lang="en-CA" dirty="0"/>
          </a:p>
        </p:txBody>
      </p:sp>
      <p:sp>
        <p:nvSpPr>
          <p:cNvPr id="4" name="Slide Number Placeholder 3">
            <a:extLst>
              <a:ext uri="{FF2B5EF4-FFF2-40B4-BE49-F238E27FC236}">
                <a16:creationId xmlns:a16="http://schemas.microsoft.com/office/drawing/2014/main" id="{2B05CE0C-7F75-2832-AEFB-327C112A6F05}"/>
              </a:ext>
            </a:extLst>
          </p:cNvPr>
          <p:cNvSpPr>
            <a:spLocks noGrp="1"/>
          </p:cNvSpPr>
          <p:nvPr>
            <p:ph type="sldNum" sz="quarter" idx="7"/>
          </p:nvPr>
        </p:nvSpPr>
        <p:spPr/>
        <p:txBody>
          <a:bodyPr/>
          <a:lstStyle/>
          <a:p>
            <a:fld id="{B6F15528-21DE-4FAA-801E-634DDDAF4B2B}" type="slidenum">
              <a:rPr lang="en-CA" smtClean="0"/>
              <a:t>30</a:t>
            </a:fld>
            <a:endParaRPr lang="en-CA"/>
          </a:p>
        </p:txBody>
      </p:sp>
    </p:spTree>
    <p:extLst>
      <p:ext uri="{BB962C8B-B14F-4D97-AF65-F5344CB8AC3E}">
        <p14:creationId xmlns:p14="http://schemas.microsoft.com/office/powerpoint/2010/main" val="10261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89E12-9711-B3A7-D8CE-A2154112A0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B6F501-F940-29C1-4D95-2A6A0E4961A0}"/>
              </a:ext>
            </a:extLst>
          </p:cNvPr>
          <p:cNvSpPr>
            <a:spLocks noGrp="1"/>
          </p:cNvSpPr>
          <p:nvPr>
            <p:ph type="sldNum" sz="quarter" idx="12"/>
          </p:nvPr>
        </p:nvSpPr>
        <p:spPr/>
        <p:txBody>
          <a:bodyPr/>
          <a:lstStyle/>
          <a:p>
            <a:fld id="{B6F15528-21DE-4FAA-801E-634DDDAF4B2B}" type="slidenum">
              <a:rPr lang="en-CA" smtClean="0"/>
              <a:t>31</a:t>
            </a:fld>
            <a:endParaRPr lang="en-CA"/>
          </a:p>
        </p:txBody>
      </p:sp>
      <p:sp>
        <p:nvSpPr>
          <p:cNvPr id="3" name="Title 2">
            <a:extLst>
              <a:ext uri="{FF2B5EF4-FFF2-40B4-BE49-F238E27FC236}">
                <a16:creationId xmlns:a16="http://schemas.microsoft.com/office/drawing/2014/main" id="{747973C7-7840-8E6F-EAE6-CEF781D2DA74}"/>
              </a:ext>
            </a:extLst>
          </p:cNvPr>
          <p:cNvSpPr>
            <a:spLocks noGrp="1"/>
          </p:cNvSpPr>
          <p:nvPr>
            <p:ph type="title"/>
          </p:nvPr>
        </p:nvSpPr>
        <p:spPr/>
        <p:txBody>
          <a:bodyPr/>
          <a:lstStyle/>
          <a:p>
            <a:r>
              <a:rPr lang="en-US" dirty="0">
                <a:solidFill>
                  <a:schemeClr val="bg1"/>
                </a:solidFill>
              </a:rPr>
              <a:t>Response Types</a:t>
            </a:r>
            <a:endParaRPr lang="en-CA" dirty="0">
              <a:solidFill>
                <a:schemeClr val="bg1"/>
              </a:solidFill>
            </a:endParaRPr>
          </a:p>
        </p:txBody>
      </p:sp>
      <p:graphicFrame>
        <p:nvGraphicFramePr>
          <p:cNvPr id="5" name="Diagram 4">
            <a:extLst>
              <a:ext uri="{FF2B5EF4-FFF2-40B4-BE49-F238E27FC236}">
                <a16:creationId xmlns:a16="http://schemas.microsoft.com/office/drawing/2014/main" id="{23A3A98E-3DD1-206A-3844-0FD85EFCDC3F}"/>
              </a:ext>
            </a:extLst>
          </p:cNvPr>
          <p:cNvGraphicFramePr/>
          <p:nvPr>
            <p:extLst>
              <p:ext uri="{D42A27DB-BD31-4B8C-83A1-F6EECF244321}">
                <p14:modId xmlns:p14="http://schemas.microsoft.com/office/powerpoint/2010/main" val="636450418"/>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04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D4AF9C-309C-7966-6821-A20AAC64CA0A}"/>
              </a:ext>
            </a:extLst>
          </p:cNvPr>
          <p:cNvSpPr>
            <a:spLocks noGrp="1"/>
          </p:cNvSpPr>
          <p:nvPr>
            <p:ph type="body" sz="quarter" idx="14"/>
          </p:nvPr>
        </p:nvSpPr>
        <p:spPr/>
        <p:txBody>
          <a:bodyPr/>
          <a:lstStyle/>
          <a:p>
            <a:r>
              <a:rPr lang="en-US" dirty="0"/>
              <a:t>CDS Hooks services can respond in two ways:</a:t>
            </a:r>
          </a:p>
          <a:p>
            <a:pPr lvl="1"/>
            <a:r>
              <a:rPr lang="en-US" b="1" dirty="0"/>
              <a:t>Cards</a:t>
            </a:r>
            <a:r>
              <a:rPr lang="en-US" dirty="0"/>
              <a:t>: Content displayed to users, possibly with the ability for them to take action</a:t>
            </a:r>
          </a:p>
          <a:p>
            <a:pPr lvl="1"/>
            <a:r>
              <a:rPr lang="en-US" b="1" dirty="0"/>
              <a:t>System actions</a:t>
            </a:r>
            <a:r>
              <a:rPr lang="en-US" dirty="0"/>
              <a:t>: Automated updates to records in the CDS Hook client system</a:t>
            </a:r>
          </a:p>
          <a:p>
            <a:r>
              <a:rPr lang="en-US" dirty="0"/>
              <a:t>Finite set of elements that can appear on either of those</a:t>
            </a:r>
          </a:p>
          <a:p>
            <a:r>
              <a:rPr lang="en-US" dirty="0"/>
              <a:t>CRD defines profiles for common kinds of responses that are relevant for payers to provide</a:t>
            </a:r>
          </a:p>
          <a:p>
            <a:pPr lvl="1"/>
            <a:r>
              <a:rPr lang="en-US" dirty="0"/>
              <a:t>Helps ensure consistency and interoperability</a:t>
            </a:r>
          </a:p>
          <a:p>
            <a:r>
              <a:rPr lang="en-US" dirty="0"/>
              <a:t>Theoretically possible for payers to provide other types of responses</a:t>
            </a:r>
          </a:p>
          <a:p>
            <a:pPr lvl="1"/>
            <a:r>
              <a:rPr lang="en-US" dirty="0"/>
              <a:t>These are outside the scope of CRD</a:t>
            </a:r>
            <a:endParaRPr lang="en-CA" dirty="0"/>
          </a:p>
        </p:txBody>
      </p:sp>
      <p:sp>
        <p:nvSpPr>
          <p:cNvPr id="2" name="Title 1">
            <a:extLst>
              <a:ext uri="{FF2B5EF4-FFF2-40B4-BE49-F238E27FC236}">
                <a16:creationId xmlns:a16="http://schemas.microsoft.com/office/drawing/2014/main" id="{90BEBB7C-E8AE-C0FD-40F3-B9D8D2000FF5}"/>
              </a:ext>
            </a:extLst>
          </p:cNvPr>
          <p:cNvSpPr>
            <a:spLocks noGrp="1"/>
          </p:cNvSpPr>
          <p:nvPr>
            <p:ph type="title"/>
          </p:nvPr>
        </p:nvSpPr>
        <p:spPr/>
        <p:txBody>
          <a:bodyPr/>
          <a:lstStyle/>
          <a:p>
            <a:r>
              <a:rPr lang="en-US" dirty="0"/>
              <a:t>What is a ‘Response Type’?</a:t>
            </a:r>
            <a:endParaRPr lang="en-CA" dirty="0"/>
          </a:p>
        </p:txBody>
      </p:sp>
    </p:spTree>
    <p:extLst>
      <p:ext uri="{BB962C8B-B14F-4D97-AF65-F5344CB8AC3E}">
        <p14:creationId xmlns:p14="http://schemas.microsoft.com/office/powerpoint/2010/main" val="39252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75469-46A2-7DD6-3602-869FDAEF8AE4}"/>
              </a:ext>
            </a:extLst>
          </p:cNvPr>
          <p:cNvSpPr>
            <a:spLocks noGrp="1"/>
          </p:cNvSpPr>
          <p:nvPr>
            <p:ph type="body" sz="quarter" idx="14"/>
          </p:nvPr>
        </p:nvSpPr>
        <p:spPr/>
        <p:txBody>
          <a:bodyPr/>
          <a:lstStyle/>
          <a:p>
            <a:r>
              <a:rPr lang="en-US" dirty="0"/>
              <a:t>Cards</a:t>
            </a:r>
          </a:p>
          <a:p>
            <a:pPr lvl="1"/>
            <a:r>
              <a:rPr lang="en-US" dirty="0" err="1">
                <a:latin typeface="Courier New" panose="02070309020205020404" pitchFamily="49" charset="0"/>
                <a:cs typeface="Courier New" panose="02070309020205020404" pitchFamily="49" charset="0"/>
              </a:rPr>
              <a:t>uuid</a:t>
            </a:r>
            <a:r>
              <a:rPr lang="en-US" dirty="0"/>
              <a:t> mandatory</a:t>
            </a:r>
          </a:p>
          <a:p>
            <a:pPr lvl="1"/>
            <a:r>
              <a:rPr lang="en-US" dirty="0">
                <a:latin typeface="Courier New" panose="02070309020205020404" pitchFamily="49" charset="0"/>
                <a:cs typeface="Courier New" panose="02070309020205020404" pitchFamily="49" charset="0"/>
              </a:rPr>
              <a:t>indicator</a:t>
            </a:r>
            <a:r>
              <a:rPr lang="en-US" dirty="0"/>
              <a:t> (info/warning/critical) are from provider’s perspective</a:t>
            </a:r>
          </a:p>
          <a:p>
            <a:pPr lvl="1"/>
            <a:r>
              <a:rPr lang="en-US" dirty="0" err="1">
                <a:latin typeface="Courier New" panose="02070309020205020404" pitchFamily="49" charset="0"/>
                <a:cs typeface="Courier New" panose="02070309020205020404" pitchFamily="49" charset="0"/>
              </a:rPr>
              <a:t>source.label</a:t>
            </a:r>
            <a:r>
              <a:rPr lang="en-US" dirty="0"/>
              <a:t> must be patient/provider-friendly name for payer</a:t>
            </a:r>
          </a:p>
          <a:p>
            <a:pPr lvl="1"/>
            <a:r>
              <a:rPr lang="en-US" dirty="0" err="1">
                <a:latin typeface="Courier New" panose="02070309020205020404" pitchFamily="49" charset="0"/>
                <a:cs typeface="Courier New" panose="02070309020205020404" pitchFamily="49" charset="0"/>
              </a:rPr>
              <a:t>source.topic</a:t>
            </a:r>
            <a:r>
              <a:rPr lang="en-US" dirty="0"/>
              <a:t> is mandatory and draws from CRD card types</a:t>
            </a:r>
          </a:p>
          <a:p>
            <a:pPr lvl="1"/>
            <a:r>
              <a:rPr lang="en-US" dirty="0">
                <a:latin typeface="Courier New" panose="02070309020205020404" pitchFamily="49" charset="0"/>
                <a:cs typeface="Courier New" panose="02070309020205020404" pitchFamily="49" charset="0"/>
              </a:rPr>
              <a:t>summary</a:t>
            </a:r>
            <a:r>
              <a:rPr lang="en-US" dirty="0"/>
              <a:t> should be actionable</a:t>
            </a:r>
          </a:p>
          <a:p>
            <a:pPr lvl="1"/>
            <a:r>
              <a:rPr lang="en-US" dirty="0">
                <a:latin typeface="Courier New" panose="02070309020205020404" pitchFamily="49" charset="0"/>
                <a:cs typeface="Courier New" panose="02070309020205020404" pitchFamily="49" charset="0"/>
              </a:rPr>
              <a:t>detail</a:t>
            </a:r>
            <a:r>
              <a:rPr lang="en-US" dirty="0"/>
              <a:t> should put highest priority information first.  If there are links, repeat them in links.url</a:t>
            </a:r>
          </a:p>
          <a:p>
            <a:pPr lvl="1"/>
            <a:r>
              <a:rPr lang="en-US" dirty="0">
                <a:latin typeface="Courier New" panose="02070309020205020404" pitchFamily="49" charset="0"/>
                <a:cs typeface="Courier New" panose="02070309020205020404" pitchFamily="49" charset="0"/>
              </a:rPr>
              <a:t>links.url</a:t>
            </a:r>
            <a:r>
              <a:rPr lang="en-US" dirty="0"/>
              <a:t> should point to location in page, not start of document</a:t>
            </a:r>
          </a:p>
          <a:p>
            <a:pPr lvl="1"/>
            <a:r>
              <a:rPr lang="en-US" dirty="0"/>
              <a:t>No expectation to support </a:t>
            </a:r>
            <a:r>
              <a:rPr lang="en-US" dirty="0" err="1">
                <a:latin typeface="Courier New" panose="02070309020205020404" pitchFamily="49" charset="0"/>
                <a:cs typeface="Courier New" panose="02070309020205020404" pitchFamily="49" charset="0"/>
              </a:rPr>
              <a:t>overrideReason</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davinci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crd.associated</a:t>
            </a:r>
            <a:r>
              <a:rPr lang="en-US" dirty="0">
                <a:latin typeface="Courier New" panose="02070309020205020404" pitchFamily="49" charset="0"/>
                <a:cs typeface="Courier New" panose="02070309020205020404" pitchFamily="49" charset="0"/>
              </a:rPr>
              <a:t>-resource</a:t>
            </a:r>
            <a:r>
              <a:rPr lang="en-US" dirty="0"/>
              <a:t> extension is mandatory</a:t>
            </a:r>
          </a:p>
        </p:txBody>
      </p:sp>
      <p:sp>
        <p:nvSpPr>
          <p:cNvPr id="3" name="Title 2">
            <a:extLst>
              <a:ext uri="{FF2B5EF4-FFF2-40B4-BE49-F238E27FC236}">
                <a16:creationId xmlns:a16="http://schemas.microsoft.com/office/drawing/2014/main" id="{B89CE81E-FC41-F678-13D3-D077621F82D6}"/>
              </a:ext>
            </a:extLst>
          </p:cNvPr>
          <p:cNvSpPr>
            <a:spLocks noGrp="1"/>
          </p:cNvSpPr>
          <p:nvPr>
            <p:ph type="title"/>
          </p:nvPr>
        </p:nvSpPr>
        <p:spPr/>
        <p:txBody>
          <a:bodyPr/>
          <a:lstStyle/>
          <a:p>
            <a:r>
              <a:rPr lang="en-US" dirty="0"/>
              <a:t>Generic response rules</a:t>
            </a:r>
            <a:endParaRPr lang="en-CA" dirty="0"/>
          </a:p>
        </p:txBody>
      </p:sp>
      <p:sp>
        <p:nvSpPr>
          <p:cNvPr id="4" name="Slide Number Placeholder 3">
            <a:extLst>
              <a:ext uri="{FF2B5EF4-FFF2-40B4-BE49-F238E27FC236}">
                <a16:creationId xmlns:a16="http://schemas.microsoft.com/office/drawing/2014/main" id="{5828C736-4FE6-9782-980A-57168C676844}"/>
              </a:ext>
            </a:extLst>
          </p:cNvPr>
          <p:cNvSpPr>
            <a:spLocks noGrp="1"/>
          </p:cNvSpPr>
          <p:nvPr>
            <p:ph type="sldNum" sz="quarter" idx="7"/>
          </p:nvPr>
        </p:nvSpPr>
        <p:spPr/>
        <p:txBody>
          <a:bodyPr/>
          <a:lstStyle/>
          <a:p>
            <a:fld id="{B6F15528-21DE-4FAA-801E-634DDDAF4B2B}" type="slidenum">
              <a:rPr lang="en-CA" smtClean="0"/>
              <a:t>33</a:t>
            </a:fld>
            <a:endParaRPr lang="en-CA"/>
          </a:p>
        </p:txBody>
      </p:sp>
    </p:spTree>
    <p:extLst>
      <p:ext uri="{BB962C8B-B14F-4D97-AF65-F5344CB8AC3E}">
        <p14:creationId xmlns:p14="http://schemas.microsoft.com/office/powerpoint/2010/main" val="248419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6BC53F-7658-91C5-62DD-90BFF74E08E1}"/>
              </a:ext>
            </a:extLst>
          </p:cNvPr>
          <p:cNvSpPr>
            <a:spLocks noGrp="1"/>
          </p:cNvSpPr>
          <p:nvPr>
            <p:ph type="body" sz="quarter" idx="14"/>
          </p:nvPr>
        </p:nvSpPr>
        <p:spPr/>
        <p:txBody>
          <a:bodyPr/>
          <a:lstStyle/>
          <a:p>
            <a:r>
              <a:rPr lang="en-US" dirty="0"/>
              <a:t>Keep the number of cards manageable</a:t>
            </a:r>
          </a:p>
          <a:p>
            <a:r>
              <a:rPr lang="en-US" dirty="0"/>
              <a:t>Most important ones first</a:t>
            </a:r>
          </a:p>
          <a:p>
            <a:pPr marL="228600" marR="0" lvl="0" indent="-228600" algn="l" defTabSz="914400" rtl="0" eaLnBrk="1" fontAlgn="auto" latinLnBrk="0" hangingPunct="1">
              <a:lnSpc>
                <a:spcPct val="100000"/>
              </a:lnSpc>
              <a:spcBef>
                <a:spcPts val="1000"/>
              </a:spcBef>
              <a:spcAft>
                <a:spcPts val="0"/>
              </a:spcAft>
              <a:buClr>
                <a:schemeClr val="bg2"/>
              </a:buClr>
              <a:buSzTx/>
              <a:buFont typeface="Arial" panose="020B0604020202020204" pitchFamily="34" charset="0"/>
              <a:buChar char="•"/>
              <a:tabLst/>
              <a:defRPr/>
            </a:pPr>
            <a:r>
              <a:rPr lang="en-US" sz="2400" kern="1200" dirty="0">
                <a:solidFill>
                  <a:schemeClr val="tx1"/>
                </a:solidFill>
                <a:effectLst/>
                <a:latin typeface="+mn-lt"/>
                <a:ea typeface="+mn-ea"/>
                <a:cs typeface="+mn-cs"/>
              </a:rPr>
              <a:t>System action information should not be replicated in cards</a:t>
            </a:r>
          </a:p>
        </p:txBody>
      </p:sp>
      <p:sp>
        <p:nvSpPr>
          <p:cNvPr id="3" name="Title 2">
            <a:extLst>
              <a:ext uri="{FF2B5EF4-FFF2-40B4-BE49-F238E27FC236}">
                <a16:creationId xmlns:a16="http://schemas.microsoft.com/office/drawing/2014/main" id="{F179B15D-42B4-1DFB-C05C-29A1F9350AD7}"/>
              </a:ext>
            </a:extLst>
          </p:cNvPr>
          <p:cNvSpPr>
            <a:spLocks noGrp="1"/>
          </p:cNvSpPr>
          <p:nvPr>
            <p:ph type="title"/>
          </p:nvPr>
        </p:nvSpPr>
        <p:spPr/>
        <p:txBody>
          <a:bodyPr/>
          <a:lstStyle/>
          <a:p>
            <a:r>
              <a:rPr lang="en-US" dirty="0"/>
              <a:t>Generic response rules (cont’d)</a:t>
            </a:r>
            <a:endParaRPr lang="en-CA" dirty="0"/>
          </a:p>
        </p:txBody>
      </p:sp>
      <p:sp>
        <p:nvSpPr>
          <p:cNvPr id="4" name="Slide Number Placeholder 3">
            <a:extLst>
              <a:ext uri="{FF2B5EF4-FFF2-40B4-BE49-F238E27FC236}">
                <a16:creationId xmlns:a16="http://schemas.microsoft.com/office/drawing/2014/main" id="{11CAA187-0006-6DF1-15E1-ED6D126E9BD0}"/>
              </a:ext>
            </a:extLst>
          </p:cNvPr>
          <p:cNvSpPr>
            <a:spLocks noGrp="1"/>
          </p:cNvSpPr>
          <p:nvPr>
            <p:ph type="sldNum" sz="quarter" idx="7"/>
          </p:nvPr>
        </p:nvSpPr>
        <p:spPr/>
        <p:txBody>
          <a:bodyPr/>
          <a:lstStyle/>
          <a:p>
            <a:fld id="{B6F15528-21DE-4FAA-801E-634DDDAF4B2B}" type="slidenum">
              <a:rPr lang="en-CA" smtClean="0"/>
              <a:t>34</a:t>
            </a:fld>
            <a:endParaRPr lang="en-CA"/>
          </a:p>
        </p:txBody>
      </p:sp>
    </p:spTree>
    <p:extLst>
      <p:ext uri="{BB962C8B-B14F-4D97-AF65-F5344CB8AC3E}">
        <p14:creationId xmlns:p14="http://schemas.microsoft.com/office/powerpoint/2010/main" val="1334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9D9E5-F598-56E2-AB47-1E1EF29804A2}"/>
              </a:ext>
            </a:extLst>
          </p:cNvPr>
          <p:cNvSpPr>
            <a:spLocks noGrp="1"/>
          </p:cNvSpPr>
          <p:nvPr>
            <p:ph type="body" sz="quarter" idx="14"/>
          </p:nvPr>
        </p:nvSpPr>
        <p:spPr/>
        <p:txBody>
          <a:bodyPr/>
          <a:lstStyle/>
          <a:p>
            <a:r>
              <a:rPr lang="en-US" dirty="0"/>
              <a:t>If a suggestion will perform multiple actions, treat as a transaction</a:t>
            </a:r>
          </a:p>
          <a:p>
            <a:pPr lvl="1"/>
            <a:r>
              <a:rPr lang="en-US" dirty="0"/>
              <a:t>This includes handling references between cards</a:t>
            </a:r>
          </a:p>
          <a:p>
            <a:r>
              <a:rPr lang="en-US" dirty="0"/>
              <a:t>CRD defines an “if-none-exist” extension for conditional creates</a:t>
            </a:r>
          </a:p>
          <a:p>
            <a:pPr lvl="1"/>
            <a:r>
              <a:rPr lang="en-US" dirty="0"/>
              <a:t>Used with the Questionnaire Task card</a:t>
            </a:r>
          </a:p>
          <a:p>
            <a:pPr lvl="1"/>
            <a:endParaRPr lang="en-US" dirty="0"/>
          </a:p>
          <a:p>
            <a:pPr lvl="1"/>
            <a:r>
              <a:rPr lang="en-US" dirty="0">
                <a:highlight>
                  <a:srgbClr val="FFFF00"/>
                </a:highlight>
              </a:rPr>
              <a:t>TODO</a:t>
            </a:r>
            <a:endParaRPr lang="en-CA" dirty="0">
              <a:highlight>
                <a:srgbClr val="FFFF00"/>
              </a:highlight>
            </a:endParaRPr>
          </a:p>
        </p:txBody>
      </p:sp>
      <p:sp>
        <p:nvSpPr>
          <p:cNvPr id="3" name="Title 2">
            <a:extLst>
              <a:ext uri="{FF2B5EF4-FFF2-40B4-BE49-F238E27FC236}">
                <a16:creationId xmlns:a16="http://schemas.microsoft.com/office/drawing/2014/main" id="{B68B66D6-586E-93AE-6FF6-FBA7BF23820C}"/>
              </a:ext>
            </a:extLst>
          </p:cNvPr>
          <p:cNvSpPr>
            <a:spLocks noGrp="1"/>
          </p:cNvSpPr>
          <p:nvPr>
            <p:ph type="title"/>
          </p:nvPr>
        </p:nvSpPr>
        <p:spPr/>
        <p:txBody>
          <a:bodyPr/>
          <a:lstStyle/>
          <a:p>
            <a:r>
              <a:rPr lang="en-US" dirty="0"/>
              <a:t>Card Suggestion Handling</a:t>
            </a:r>
            <a:endParaRPr lang="en-CA" dirty="0"/>
          </a:p>
        </p:txBody>
      </p:sp>
      <p:sp>
        <p:nvSpPr>
          <p:cNvPr id="4" name="Slide Number Placeholder 3">
            <a:extLst>
              <a:ext uri="{FF2B5EF4-FFF2-40B4-BE49-F238E27FC236}">
                <a16:creationId xmlns:a16="http://schemas.microsoft.com/office/drawing/2014/main" id="{D972E85B-6E7F-3984-9B15-2FB1A75688B0}"/>
              </a:ext>
            </a:extLst>
          </p:cNvPr>
          <p:cNvSpPr>
            <a:spLocks noGrp="1"/>
          </p:cNvSpPr>
          <p:nvPr>
            <p:ph type="sldNum" sz="quarter" idx="7"/>
          </p:nvPr>
        </p:nvSpPr>
        <p:spPr/>
        <p:txBody>
          <a:bodyPr/>
          <a:lstStyle/>
          <a:p>
            <a:fld id="{B6F15528-21DE-4FAA-801E-634DDDAF4B2B}" type="slidenum">
              <a:rPr lang="en-CA" smtClean="0"/>
              <a:t>35</a:t>
            </a:fld>
            <a:endParaRPr lang="en-CA"/>
          </a:p>
        </p:txBody>
      </p:sp>
    </p:spTree>
    <p:extLst>
      <p:ext uri="{BB962C8B-B14F-4D97-AF65-F5344CB8AC3E}">
        <p14:creationId xmlns:p14="http://schemas.microsoft.com/office/powerpoint/2010/main" val="279494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B0A51-E990-9A2F-F007-CF78CFED8CB1}"/>
              </a:ext>
            </a:extLst>
          </p:cNvPr>
          <p:cNvSpPr>
            <a:spLocks noGrp="1"/>
          </p:cNvSpPr>
          <p:nvPr>
            <p:ph type="body" sz="quarter" idx="14"/>
          </p:nvPr>
        </p:nvSpPr>
        <p:spPr/>
        <p:txBody>
          <a:bodyPr/>
          <a:lstStyle/>
          <a:p>
            <a:r>
              <a:rPr lang="en-US" dirty="0"/>
              <a:t>A single hook may be invoked with multiple orders or appointments</a:t>
            </a:r>
          </a:p>
          <a:p>
            <a:r>
              <a:rPr lang="en-US" dirty="0"/>
              <a:t>It’s sometimes useful to know which resource(s) a response card relates to.</a:t>
            </a:r>
          </a:p>
          <a:p>
            <a:r>
              <a:rPr lang="en-US" dirty="0"/>
              <a:t>The ‘associated resource’ extension must be added to cards if the card is related to any of the passed resources</a:t>
            </a:r>
          </a:p>
          <a:p>
            <a:r>
              <a:rPr lang="en-US" dirty="0" err="1">
                <a:highlight>
                  <a:srgbClr val="FFFF00"/>
                </a:highlight>
              </a:rPr>
              <a:t>todo</a:t>
            </a:r>
            <a:endParaRPr lang="en-CA" dirty="0">
              <a:highlight>
                <a:srgbClr val="FFFF00"/>
              </a:highlight>
            </a:endParaRPr>
          </a:p>
        </p:txBody>
      </p:sp>
      <p:sp>
        <p:nvSpPr>
          <p:cNvPr id="3" name="Title 2">
            <a:extLst>
              <a:ext uri="{FF2B5EF4-FFF2-40B4-BE49-F238E27FC236}">
                <a16:creationId xmlns:a16="http://schemas.microsoft.com/office/drawing/2014/main" id="{214CDA44-B971-4617-90E5-0A8091C9C3EB}"/>
              </a:ext>
            </a:extLst>
          </p:cNvPr>
          <p:cNvSpPr>
            <a:spLocks noGrp="1"/>
          </p:cNvSpPr>
          <p:nvPr>
            <p:ph type="title"/>
          </p:nvPr>
        </p:nvSpPr>
        <p:spPr/>
        <p:txBody>
          <a:bodyPr/>
          <a:lstStyle/>
          <a:p>
            <a:r>
              <a:rPr lang="en-US" dirty="0"/>
              <a:t>Linking cards to requests</a:t>
            </a:r>
            <a:endParaRPr lang="en-CA" dirty="0"/>
          </a:p>
        </p:txBody>
      </p:sp>
      <p:sp>
        <p:nvSpPr>
          <p:cNvPr id="4" name="Slide Number Placeholder 3">
            <a:extLst>
              <a:ext uri="{FF2B5EF4-FFF2-40B4-BE49-F238E27FC236}">
                <a16:creationId xmlns:a16="http://schemas.microsoft.com/office/drawing/2014/main" id="{7ED8FAA7-7A23-950F-828C-7F6FC929130A}"/>
              </a:ext>
            </a:extLst>
          </p:cNvPr>
          <p:cNvSpPr>
            <a:spLocks noGrp="1"/>
          </p:cNvSpPr>
          <p:nvPr>
            <p:ph type="sldNum" sz="quarter" idx="7"/>
          </p:nvPr>
        </p:nvSpPr>
        <p:spPr/>
        <p:txBody>
          <a:bodyPr/>
          <a:lstStyle/>
          <a:p>
            <a:fld id="{B6F15528-21DE-4FAA-801E-634DDDAF4B2B}" type="slidenum">
              <a:rPr lang="en-CA" smtClean="0"/>
              <a:t>36</a:t>
            </a:fld>
            <a:endParaRPr lang="en-CA"/>
          </a:p>
        </p:txBody>
      </p:sp>
    </p:spTree>
    <p:extLst>
      <p:ext uri="{BB962C8B-B14F-4D97-AF65-F5344CB8AC3E}">
        <p14:creationId xmlns:p14="http://schemas.microsoft.com/office/powerpoint/2010/main" val="1369035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63EE2-9D8F-05AE-EF46-A42F37080B6E}"/>
              </a:ext>
            </a:extLst>
          </p:cNvPr>
          <p:cNvSpPr>
            <a:spLocks noGrp="1"/>
          </p:cNvSpPr>
          <p:nvPr>
            <p:ph type="body" sz="quarter" idx="14"/>
          </p:nvPr>
        </p:nvSpPr>
        <p:spPr/>
        <p:txBody>
          <a:bodyPr/>
          <a:lstStyle/>
          <a:p>
            <a:r>
              <a:rPr lang="en-US" dirty="0"/>
              <a:t>CRD defines 8 types of possible responses:</a:t>
            </a:r>
          </a:p>
          <a:p>
            <a:pPr lvl="1"/>
            <a:r>
              <a:rPr lang="en-US" b="1" dirty="0"/>
              <a:t>External Reference</a:t>
            </a:r>
            <a:r>
              <a:rPr lang="en-US" dirty="0"/>
              <a:t> (must support)</a:t>
            </a:r>
          </a:p>
          <a:p>
            <a:pPr lvl="1"/>
            <a:r>
              <a:rPr lang="en-US" b="1" dirty="0"/>
              <a:t>Instructions</a:t>
            </a:r>
            <a:r>
              <a:rPr lang="en-US" dirty="0"/>
              <a:t> (must support)</a:t>
            </a:r>
          </a:p>
          <a:p>
            <a:pPr lvl="1"/>
            <a:r>
              <a:rPr lang="en-US" b="1" dirty="0">
                <a:solidFill>
                  <a:srgbClr val="FF0000"/>
                </a:solidFill>
              </a:rPr>
              <a:t>Coverage Information</a:t>
            </a:r>
            <a:r>
              <a:rPr lang="en-US" dirty="0"/>
              <a:t> (must support and return)</a:t>
            </a:r>
          </a:p>
          <a:p>
            <a:pPr lvl="1"/>
            <a:r>
              <a:rPr lang="en-US" dirty="0"/>
              <a:t>Propose Alternate Request</a:t>
            </a:r>
          </a:p>
          <a:p>
            <a:pPr lvl="1"/>
            <a:r>
              <a:rPr lang="en-US" dirty="0"/>
              <a:t>Identify Additional Orders</a:t>
            </a:r>
          </a:p>
          <a:p>
            <a:pPr lvl="1"/>
            <a:r>
              <a:rPr lang="en-US" dirty="0"/>
              <a:t>Request Form Completion</a:t>
            </a:r>
          </a:p>
          <a:p>
            <a:pPr lvl="1"/>
            <a:r>
              <a:rPr lang="en-US" dirty="0"/>
              <a:t>Create or Update Coverage Records</a:t>
            </a:r>
          </a:p>
          <a:p>
            <a:pPr lvl="1"/>
            <a:r>
              <a:rPr lang="en-US" dirty="0"/>
              <a:t>Launch SMART Application</a:t>
            </a:r>
            <a:endParaRPr lang="en-CA" dirty="0"/>
          </a:p>
        </p:txBody>
      </p:sp>
      <p:sp>
        <p:nvSpPr>
          <p:cNvPr id="3" name="Title 2">
            <a:extLst>
              <a:ext uri="{FF2B5EF4-FFF2-40B4-BE49-F238E27FC236}">
                <a16:creationId xmlns:a16="http://schemas.microsoft.com/office/drawing/2014/main" id="{CA6168D8-3322-5DEE-0979-D528B5892443}"/>
              </a:ext>
            </a:extLst>
          </p:cNvPr>
          <p:cNvSpPr>
            <a:spLocks noGrp="1"/>
          </p:cNvSpPr>
          <p:nvPr>
            <p:ph type="title"/>
          </p:nvPr>
        </p:nvSpPr>
        <p:spPr/>
        <p:txBody>
          <a:bodyPr/>
          <a:lstStyle/>
          <a:p>
            <a:r>
              <a:rPr lang="en-US" dirty="0"/>
              <a:t>Response Type</a:t>
            </a:r>
            <a:r>
              <a:rPr lang="en-US" baseline="0" dirty="0"/>
              <a:t> Overview</a:t>
            </a:r>
            <a:endParaRPr lang="en-CA" dirty="0"/>
          </a:p>
        </p:txBody>
      </p:sp>
      <p:sp>
        <p:nvSpPr>
          <p:cNvPr id="4" name="Slide Number Placeholder 3">
            <a:extLst>
              <a:ext uri="{FF2B5EF4-FFF2-40B4-BE49-F238E27FC236}">
                <a16:creationId xmlns:a16="http://schemas.microsoft.com/office/drawing/2014/main" id="{959E34E4-485A-2D65-433D-822DE94D0F97}"/>
              </a:ext>
            </a:extLst>
          </p:cNvPr>
          <p:cNvSpPr>
            <a:spLocks noGrp="1"/>
          </p:cNvSpPr>
          <p:nvPr>
            <p:ph type="sldNum" sz="quarter" idx="7"/>
          </p:nvPr>
        </p:nvSpPr>
        <p:spPr/>
        <p:txBody>
          <a:bodyPr/>
          <a:lstStyle/>
          <a:p>
            <a:fld id="{B6F15528-21DE-4FAA-801E-634DDDAF4B2B}" type="slidenum">
              <a:rPr lang="en-CA" smtClean="0"/>
              <a:t>37</a:t>
            </a:fld>
            <a:endParaRPr lang="en-CA"/>
          </a:p>
        </p:txBody>
      </p:sp>
    </p:spTree>
    <p:extLst>
      <p:ext uri="{BB962C8B-B14F-4D97-AF65-F5344CB8AC3E}">
        <p14:creationId xmlns:p14="http://schemas.microsoft.com/office/powerpoint/2010/main" val="637338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C6D673-55B0-75E1-57C0-71F39B771325}"/>
              </a:ext>
            </a:extLst>
          </p:cNvPr>
          <p:cNvSpPr>
            <a:spLocks noGrp="1"/>
          </p:cNvSpPr>
          <p:nvPr>
            <p:ph type="body" sz="quarter" idx="14"/>
          </p:nvPr>
        </p:nvSpPr>
        <p:spPr/>
        <p:txBody>
          <a:bodyPr/>
          <a:lstStyle/>
          <a:p>
            <a:r>
              <a:rPr lang="en-US" dirty="0"/>
              <a:t>Returns: Card</a:t>
            </a:r>
          </a:p>
          <a:p>
            <a:r>
              <a:rPr lang="en-US" dirty="0"/>
              <a:t>Must be supported by CRD clients and servers</a:t>
            </a:r>
          </a:p>
          <a:p>
            <a:r>
              <a:rPr lang="en-US" dirty="0"/>
              <a:t>Must have 1..* </a:t>
            </a:r>
            <a:r>
              <a:rPr lang="en-US" dirty="0" err="1">
                <a:latin typeface="Courier New" panose="02070309020205020404" pitchFamily="49" charset="0"/>
                <a:cs typeface="Courier New" panose="02070309020205020404" pitchFamily="49" charset="0"/>
              </a:rPr>
              <a:t>card.links</a:t>
            </a:r>
            <a:r>
              <a:rPr lang="en-US" dirty="0"/>
              <a:t> with </a:t>
            </a:r>
            <a:r>
              <a:rPr lang="en-US" dirty="0" err="1">
                <a:latin typeface="Courier New" panose="02070309020205020404" pitchFamily="49" charset="0"/>
                <a:cs typeface="Courier New" panose="02070309020205020404" pitchFamily="49" charset="0"/>
              </a:rPr>
              <a:t>link.type</a:t>
            </a:r>
            <a:r>
              <a:rPr lang="en-US" dirty="0"/>
              <a:t> of ‘absolute’</a:t>
            </a:r>
          </a:p>
          <a:p>
            <a:r>
              <a:rPr lang="en-US" dirty="0"/>
              <a:t>Allows payer to link to relevant clinical guidelines, prior auth requirements, printable forms, registries of in-network providers, etc.</a:t>
            </a:r>
          </a:p>
          <a:p>
            <a:r>
              <a:rPr lang="en-US" dirty="0">
                <a:latin typeface="Courier New" panose="02070309020205020404" pitchFamily="49" charset="0"/>
                <a:cs typeface="Courier New" panose="02070309020205020404" pitchFamily="49" charset="0"/>
              </a:rPr>
              <a:t>summary</a:t>
            </a:r>
            <a:r>
              <a:rPr lang="en-US" dirty="0"/>
              <a:t> &amp; </a:t>
            </a:r>
            <a:r>
              <a:rPr lang="en-US" dirty="0">
                <a:latin typeface="Courier New" panose="02070309020205020404" pitchFamily="49" charset="0"/>
                <a:cs typeface="Courier New" panose="02070309020205020404" pitchFamily="49" charset="0"/>
              </a:rPr>
              <a:t>detail</a:t>
            </a:r>
            <a:r>
              <a:rPr lang="en-US" dirty="0"/>
              <a:t> provide information on what the links are for</a:t>
            </a:r>
          </a:p>
          <a:p>
            <a:pPr lvl="1"/>
            <a:r>
              <a:rPr lang="en-US" dirty="0">
                <a:latin typeface="Courier New" panose="02070309020205020404" pitchFamily="49" charset="0"/>
                <a:cs typeface="Courier New" panose="02070309020205020404" pitchFamily="49" charset="0"/>
              </a:rPr>
              <a:t>detail</a:t>
            </a:r>
            <a:r>
              <a:rPr lang="en-US" dirty="0"/>
              <a:t> will typically not be needed.</a:t>
            </a:r>
          </a:p>
          <a:p>
            <a:pPr marL="0" marR="0" lvl="0" indent="0" algn="l" defTabSz="914400" rtl="0" eaLnBrk="1" fontAlgn="auto" latinLnBrk="0" hangingPunct="1">
              <a:lnSpc>
                <a:spcPct val="100000"/>
              </a:lnSpc>
              <a:spcBef>
                <a:spcPts val="1000"/>
              </a:spcBef>
              <a:spcAft>
                <a:spcPts val="0"/>
              </a:spcAft>
              <a:buClr>
                <a:schemeClr val="bg2"/>
              </a:buClr>
              <a:buSzTx/>
              <a:buFont typeface="Arial" panose="020B0604020202020204" pitchFamily="34" charset="0"/>
              <a:buNone/>
              <a:tabLst/>
              <a:defRPr/>
            </a:pPr>
            <a:r>
              <a:rPr lang="en-US" sz="2400" kern="1200" dirty="0">
                <a:solidFill>
                  <a:schemeClr val="tx1"/>
                </a:solidFill>
                <a:effectLst/>
                <a:latin typeface="+mn-lt"/>
                <a:ea typeface="+mn-ea"/>
                <a:cs typeface="+mn-cs"/>
                <a:hlinkClick r:id="rId2"/>
              </a:rPr>
              <a:t>Example</a:t>
            </a:r>
            <a:endParaRPr lang="en-CA" sz="2400" dirty="0">
              <a:effectLst/>
            </a:endParaRPr>
          </a:p>
        </p:txBody>
      </p:sp>
      <p:sp>
        <p:nvSpPr>
          <p:cNvPr id="3" name="Title 2">
            <a:extLst>
              <a:ext uri="{FF2B5EF4-FFF2-40B4-BE49-F238E27FC236}">
                <a16:creationId xmlns:a16="http://schemas.microsoft.com/office/drawing/2014/main" id="{E1420E08-66F2-BAA6-875C-F95F821CA4D9}"/>
              </a:ext>
            </a:extLst>
          </p:cNvPr>
          <p:cNvSpPr>
            <a:spLocks noGrp="1"/>
          </p:cNvSpPr>
          <p:nvPr>
            <p:ph type="title"/>
          </p:nvPr>
        </p:nvSpPr>
        <p:spPr/>
        <p:txBody>
          <a:bodyPr/>
          <a:lstStyle/>
          <a:p>
            <a:r>
              <a:rPr lang="en-US" dirty="0"/>
              <a:t>External Reference</a:t>
            </a:r>
            <a:endParaRPr lang="en-CA" dirty="0"/>
          </a:p>
        </p:txBody>
      </p:sp>
      <p:sp>
        <p:nvSpPr>
          <p:cNvPr id="4" name="Slide Number Placeholder 3">
            <a:extLst>
              <a:ext uri="{FF2B5EF4-FFF2-40B4-BE49-F238E27FC236}">
                <a16:creationId xmlns:a16="http://schemas.microsoft.com/office/drawing/2014/main" id="{CBF9C7F8-7B23-BB2B-39BA-E93C9F44D774}"/>
              </a:ext>
            </a:extLst>
          </p:cNvPr>
          <p:cNvSpPr>
            <a:spLocks noGrp="1"/>
          </p:cNvSpPr>
          <p:nvPr>
            <p:ph type="sldNum" sz="quarter" idx="7"/>
          </p:nvPr>
        </p:nvSpPr>
        <p:spPr/>
        <p:txBody>
          <a:bodyPr/>
          <a:lstStyle/>
          <a:p>
            <a:fld id="{B6F15528-21DE-4FAA-801E-634DDDAF4B2B}" type="slidenum">
              <a:rPr lang="en-CA" smtClean="0"/>
              <a:t>38</a:t>
            </a:fld>
            <a:endParaRPr lang="en-CA"/>
          </a:p>
        </p:txBody>
      </p:sp>
    </p:spTree>
    <p:extLst>
      <p:ext uri="{BB962C8B-B14F-4D97-AF65-F5344CB8AC3E}">
        <p14:creationId xmlns:p14="http://schemas.microsoft.com/office/powerpoint/2010/main" val="175034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3F646-B5D3-4987-FB0D-21D91C63157A}"/>
              </a:ext>
            </a:extLst>
          </p:cNvPr>
          <p:cNvSpPr>
            <a:spLocks noGrp="1"/>
          </p:cNvSpPr>
          <p:nvPr>
            <p:ph type="body" sz="quarter" idx="14"/>
          </p:nvPr>
        </p:nvSpPr>
        <p:spPr/>
        <p:txBody>
          <a:bodyPr/>
          <a:lstStyle/>
          <a:p>
            <a:pPr lvl="0"/>
            <a:r>
              <a:rPr lang="en-US" dirty="0"/>
              <a:t>Returns: Card</a:t>
            </a:r>
          </a:p>
          <a:p>
            <a:pPr marL="228600" marR="0" lvl="0" indent="-228600" algn="l" defTabSz="914400" rtl="0" eaLnBrk="1" fontAlgn="auto" latinLnBrk="0" hangingPunct="1">
              <a:lnSpc>
                <a:spcPct val="100000"/>
              </a:lnSpc>
              <a:spcBef>
                <a:spcPts val="1000"/>
              </a:spcBef>
              <a:spcAft>
                <a:spcPts val="0"/>
              </a:spcAft>
              <a:buClr>
                <a:schemeClr val="bg2"/>
              </a:buClr>
              <a:buSzTx/>
              <a:buFont typeface="Arial" panose="020B0604020202020204" pitchFamily="34" charset="0"/>
              <a:buChar char="•"/>
              <a:tabLst/>
              <a:defRPr/>
            </a:pPr>
            <a:r>
              <a:rPr lang="en-US" sz="2400" kern="1200" dirty="0">
                <a:solidFill>
                  <a:schemeClr val="tx1"/>
                </a:solidFill>
                <a:effectLst/>
                <a:latin typeface="+mn-lt"/>
                <a:ea typeface="+mn-ea"/>
                <a:cs typeface="+mn-cs"/>
              </a:rPr>
              <a:t>Must be supported by CRD clients and servers</a:t>
            </a:r>
            <a:endParaRPr lang="en-CA" sz="2400" dirty="0">
              <a:effectLst/>
            </a:endParaRPr>
          </a:p>
          <a:p>
            <a:pPr lvl="0"/>
            <a:r>
              <a:rPr lang="en-CA" dirty="0"/>
              <a:t>Must have </a:t>
            </a:r>
            <a:r>
              <a:rPr lang="en-CA" dirty="0">
                <a:latin typeface="Courier New" panose="02070309020205020404" pitchFamily="49" charset="0"/>
                <a:cs typeface="Courier New" panose="02070309020205020404" pitchFamily="49" charset="0"/>
              </a:rPr>
              <a:t>summary</a:t>
            </a:r>
            <a:r>
              <a:rPr lang="en-CA" dirty="0"/>
              <a:t> and will typically have </a:t>
            </a:r>
            <a:r>
              <a:rPr lang="en-CA" dirty="0">
                <a:latin typeface="Courier New" panose="02070309020205020404" pitchFamily="49" charset="0"/>
                <a:cs typeface="Courier New" panose="02070309020205020404" pitchFamily="49" charset="0"/>
              </a:rPr>
              <a:t>detail</a:t>
            </a:r>
          </a:p>
          <a:p>
            <a:pPr lvl="0"/>
            <a:r>
              <a:rPr lang="en-CA" dirty="0"/>
              <a:t>Could contain any sort of decision support</a:t>
            </a:r>
          </a:p>
          <a:p>
            <a:pPr lvl="1"/>
            <a:r>
              <a:rPr lang="en-CA" dirty="0"/>
              <a:t>Clinical reminders</a:t>
            </a:r>
          </a:p>
          <a:p>
            <a:pPr lvl="1"/>
            <a:r>
              <a:rPr lang="en-CA" dirty="0"/>
              <a:t>Notifications of potential duplicate therapies or contraindications</a:t>
            </a:r>
          </a:p>
          <a:p>
            <a:pPr lvl="1"/>
            <a:r>
              <a:rPr lang="en-CA" dirty="0"/>
              <a:t>Warning about deviation from guidelines</a:t>
            </a:r>
          </a:p>
          <a:p>
            <a:pPr lvl="1"/>
            <a:r>
              <a:rPr lang="en-CA" dirty="0"/>
              <a:t>Information about coverage limits or predicted costs</a:t>
            </a:r>
          </a:p>
          <a:p>
            <a:pPr lvl="1"/>
            <a:r>
              <a:rPr lang="en-CA" dirty="0"/>
              <a:t>Etc.</a:t>
            </a:r>
          </a:p>
          <a:p>
            <a:pPr marL="0" indent="0">
              <a:buNone/>
            </a:pPr>
            <a:r>
              <a:rPr lang="en-CA" dirty="0">
                <a:hlinkClick r:id="rId2"/>
              </a:rPr>
              <a:t>Example</a:t>
            </a:r>
            <a:endParaRPr lang="en-CA" dirty="0"/>
          </a:p>
        </p:txBody>
      </p:sp>
      <p:sp>
        <p:nvSpPr>
          <p:cNvPr id="3" name="Title 2">
            <a:extLst>
              <a:ext uri="{FF2B5EF4-FFF2-40B4-BE49-F238E27FC236}">
                <a16:creationId xmlns:a16="http://schemas.microsoft.com/office/drawing/2014/main" id="{10245D2F-3193-A3A8-ABC8-8FA13EF02674}"/>
              </a:ext>
            </a:extLst>
          </p:cNvPr>
          <p:cNvSpPr>
            <a:spLocks noGrp="1"/>
          </p:cNvSpPr>
          <p:nvPr>
            <p:ph type="title"/>
          </p:nvPr>
        </p:nvSpPr>
        <p:spPr/>
        <p:txBody>
          <a:bodyPr/>
          <a:lstStyle/>
          <a:p>
            <a:r>
              <a:rPr lang="en-US" dirty="0"/>
              <a:t>Instructions</a:t>
            </a:r>
            <a:endParaRPr lang="en-CA" dirty="0"/>
          </a:p>
        </p:txBody>
      </p:sp>
      <p:sp>
        <p:nvSpPr>
          <p:cNvPr id="4" name="Slide Number Placeholder 3">
            <a:extLst>
              <a:ext uri="{FF2B5EF4-FFF2-40B4-BE49-F238E27FC236}">
                <a16:creationId xmlns:a16="http://schemas.microsoft.com/office/drawing/2014/main" id="{4EC98D20-61F8-42DA-524B-4E2A9AD12099}"/>
              </a:ext>
            </a:extLst>
          </p:cNvPr>
          <p:cNvSpPr>
            <a:spLocks noGrp="1"/>
          </p:cNvSpPr>
          <p:nvPr>
            <p:ph type="sldNum" sz="quarter" idx="7"/>
          </p:nvPr>
        </p:nvSpPr>
        <p:spPr/>
        <p:txBody>
          <a:bodyPr/>
          <a:lstStyle/>
          <a:p>
            <a:fld id="{B6F15528-21DE-4FAA-801E-634DDDAF4B2B}" type="slidenum">
              <a:rPr lang="en-CA" smtClean="0"/>
              <a:t>39</a:t>
            </a:fld>
            <a:endParaRPr lang="en-CA"/>
          </a:p>
        </p:txBody>
      </p:sp>
    </p:spTree>
    <p:extLst>
      <p:ext uri="{BB962C8B-B14F-4D97-AF65-F5344CB8AC3E}">
        <p14:creationId xmlns:p14="http://schemas.microsoft.com/office/powerpoint/2010/main" val="524864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D8822C-0F1A-F04A-EE31-3F149548DF45}"/>
              </a:ext>
            </a:extLst>
          </p:cNvPr>
          <p:cNvSpPr>
            <a:spLocks noGrp="1"/>
          </p:cNvSpPr>
          <p:nvPr>
            <p:ph type="body" sz="quarter" idx="14"/>
          </p:nvPr>
        </p:nvSpPr>
        <p:spPr/>
        <p:txBody>
          <a:bodyPr/>
          <a:lstStyle/>
          <a:p>
            <a:r>
              <a:rPr lang="en-US" dirty="0"/>
              <a:t>Before taking this course, you should take:</a:t>
            </a:r>
          </a:p>
          <a:p>
            <a:pPr lvl="1"/>
            <a:r>
              <a:rPr lang="en-US" dirty="0"/>
              <a:t>Introduction to FHIR</a:t>
            </a:r>
          </a:p>
          <a:p>
            <a:pPr lvl="1"/>
            <a:r>
              <a:rPr lang="en-US" dirty="0"/>
              <a:t>How to read a FHIR IG</a:t>
            </a:r>
          </a:p>
          <a:p>
            <a:pPr lvl="1"/>
            <a:r>
              <a:rPr lang="en-US" dirty="0"/>
              <a:t>USCDI/US Core</a:t>
            </a:r>
          </a:p>
          <a:p>
            <a:pPr lvl="1"/>
            <a:r>
              <a:rPr lang="en-US" b="0" i="0" dirty="0">
                <a:solidFill>
                  <a:srgbClr val="222222"/>
                </a:solidFill>
                <a:effectLst/>
                <a:latin typeface="Arial" panose="020B0604020202020204" pitchFamily="34" charset="0"/>
              </a:rPr>
              <a:t>SMART on FHIR &amp; CDS Hooks</a:t>
            </a:r>
          </a:p>
          <a:p>
            <a:pPr lvl="1"/>
            <a:r>
              <a:rPr lang="en-US" b="0" i="0" dirty="0">
                <a:solidFill>
                  <a:srgbClr val="222222"/>
                </a:solidFill>
                <a:effectLst/>
                <a:latin typeface="Arial" panose="020B0604020202020204" pitchFamily="34" charset="0"/>
              </a:rPr>
              <a:t>Da Vinci Healthcare Record Exchange (HRex)</a:t>
            </a:r>
          </a:p>
          <a:p>
            <a:pPr lvl="1"/>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This course is a prerequisite to</a:t>
            </a:r>
          </a:p>
          <a:p>
            <a:pPr lvl="1"/>
            <a:r>
              <a:rPr lang="en-US" b="0" i="0" dirty="0">
                <a:solidFill>
                  <a:srgbClr val="222222"/>
                </a:solidFill>
                <a:effectLst/>
                <a:latin typeface="Arial" panose="020B0604020202020204" pitchFamily="34" charset="0"/>
              </a:rPr>
              <a:t>Documentation and Templates Rules (DTR)</a:t>
            </a:r>
            <a:endParaRPr lang="en-US" dirty="0"/>
          </a:p>
        </p:txBody>
      </p:sp>
      <p:sp>
        <p:nvSpPr>
          <p:cNvPr id="4" name="Title 3">
            <a:extLst>
              <a:ext uri="{FF2B5EF4-FFF2-40B4-BE49-F238E27FC236}">
                <a16:creationId xmlns:a16="http://schemas.microsoft.com/office/drawing/2014/main" id="{E1B19EFE-5254-0ECD-A972-87E720259C33}"/>
              </a:ext>
            </a:extLst>
          </p:cNvPr>
          <p:cNvSpPr>
            <a:spLocks noGrp="1"/>
          </p:cNvSpPr>
          <p:nvPr>
            <p:ph type="title"/>
          </p:nvPr>
        </p:nvSpPr>
        <p:spPr/>
        <p:txBody>
          <a:bodyPr/>
          <a:lstStyle/>
          <a:p>
            <a:r>
              <a:rPr lang="en-US" dirty="0"/>
              <a:t>Pre-requisites &amp; Post-requisites</a:t>
            </a:r>
            <a:endParaRPr lang="en-CA" dirty="0"/>
          </a:p>
        </p:txBody>
      </p:sp>
      <p:pic>
        <p:nvPicPr>
          <p:cNvPr id="7" name="Picture 6" descr="A green arrow pointing to the right&#10;&#10;Description automatically generated">
            <a:extLst>
              <a:ext uri="{FF2B5EF4-FFF2-40B4-BE49-F238E27FC236}">
                <a16:creationId xmlns:a16="http://schemas.microsoft.com/office/drawing/2014/main" id="{5E49E309-A5D7-75BA-1BC1-A8B6B58A08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8396423" y="2603076"/>
            <a:ext cx="2937377" cy="1903175"/>
          </a:xfrm>
          <a:prstGeom prst="rect">
            <a:avLst/>
          </a:prstGeom>
        </p:spPr>
      </p:pic>
    </p:spTree>
    <p:extLst>
      <p:ext uri="{BB962C8B-B14F-4D97-AF65-F5344CB8AC3E}">
        <p14:creationId xmlns:p14="http://schemas.microsoft.com/office/powerpoint/2010/main" val="3579581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DE5D9-7176-51D3-DD3D-0382A4F5ABE8}"/>
              </a:ext>
            </a:extLst>
          </p:cNvPr>
          <p:cNvSpPr>
            <a:spLocks noGrp="1"/>
          </p:cNvSpPr>
          <p:nvPr>
            <p:ph type="body" sz="quarter" idx="14"/>
          </p:nvPr>
        </p:nvSpPr>
        <p:spPr/>
        <p:txBody>
          <a:bodyPr/>
          <a:lstStyle/>
          <a:p>
            <a:r>
              <a:rPr lang="en-US" dirty="0"/>
              <a:t>Returns: Card</a:t>
            </a:r>
          </a:p>
          <a:p>
            <a:r>
              <a:rPr lang="en-US" dirty="0"/>
              <a:t>Optional for CRD clients and servers</a:t>
            </a:r>
          </a:p>
          <a:p>
            <a:r>
              <a:rPr lang="en-US" dirty="0"/>
              <a:t>Must have a </a:t>
            </a:r>
            <a:r>
              <a:rPr lang="en-US" dirty="0">
                <a:latin typeface="Courier New" panose="02070309020205020404" pitchFamily="49" charset="0"/>
                <a:cs typeface="Courier New" panose="02070309020205020404" pitchFamily="49" charset="0"/>
              </a:rPr>
              <a:t>suggestion</a:t>
            </a:r>
            <a:r>
              <a:rPr lang="en-US" dirty="0"/>
              <a:t> with </a:t>
            </a:r>
            <a:r>
              <a:rPr lang="en-US" dirty="0">
                <a:latin typeface="Courier New" panose="02070309020205020404" pitchFamily="49" charset="0"/>
                <a:cs typeface="Courier New" panose="02070309020205020404" pitchFamily="49" charset="0"/>
              </a:rPr>
              <a:t>actions</a:t>
            </a:r>
            <a:r>
              <a:rPr lang="en-US" dirty="0"/>
              <a:t> to update one or more requests or remove one or more requests and add one or more requests.</a:t>
            </a:r>
          </a:p>
          <a:p>
            <a:r>
              <a:rPr lang="en-US" dirty="0"/>
              <a:t>Allows proposing to change what’s being ordered</a:t>
            </a:r>
          </a:p>
          <a:p>
            <a:pPr lvl="1"/>
            <a:r>
              <a:rPr lang="en-US" dirty="0"/>
              <a:t>Something not covered -&gt; something covered</a:t>
            </a:r>
          </a:p>
          <a:p>
            <a:pPr lvl="1"/>
            <a:r>
              <a:rPr lang="en-US" dirty="0"/>
              <a:t>Change to required first line therapy</a:t>
            </a:r>
          </a:p>
          <a:p>
            <a:pPr lvl="1"/>
            <a:r>
              <a:rPr lang="en-US" dirty="0"/>
              <a:t>Change to recommended best practice</a:t>
            </a:r>
          </a:p>
          <a:p>
            <a:pPr lvl="1"/>
            <a:r>
              <a:rPr lang="en-US" dirty="0"/>
              <a:t>Change to lower-cost alternative</a:t>
            </a:r>
          </a:p>
        </p:txBody>
      </p:sp>
      <p:sp>
        <p:nvSpPr>
          <p:cNvPr id="3" name="Title 2">
            <a:extLst>
              <a:ext uri="{FF2B5EF4-FFF2-40B4-BE49-F238E27FC236}">
                <a16:creationId xmlns:a16="http://schemas.microsoft.com/office/drawing/2014/main" id="{C80E98EA-743E-A8F4-C09D-E7CAA79B9A10}"/>
              </a:ext>
            </a:extLst>
          </p:cNvPr>
          <p:cNvSpPr>
            <a:spLocks noGrp="1"/>
          </p:cNvSpPr>
          <p:nvPr>
            <p:ph type="title"/>
          </p:nvPr>
        </p:nvSpPr>
        <p:spPr/>
        <p:txBody>
          <a:bodyPr/>
          <a:lstStyle/>
          <a:p>
            <a:r>
              <a:rPr lang="en-US" dirty="0"/>
              <a:t>Propose Alternate Request</a:t>
            </a:r>
            <a:endParaRPr lang="en-CA" dirty="0"/>
          </a:p>
        </p:txBody>
      </p:sp>
      <p:sp>
        <p:nvSpPr>
          <p:cNvPr id="4" name="Slide Number Placeholder 3">
            <a:extLst>
              <a:ext uri="{FF2B5EF4-FFF2-40B4-BE49-F238E27FC236}">
                <a16:creationId xmlns:a16="http://schemas.microsoft.com/office/drawing/2014/main" id="{B0DBAA05-E857-5263-EBDA-D2C2DF1B11EF}"/>
              </a:ext>
            </a:extLst>
          </p:cNvPr>
          <p:cNvSpPr>
            <a:spLocks noGrp="1"/>
          </p:cNvSpPr>
          <p:nvPr>
            <p:ph type="sldNum" sz="quarter" idx="7"/>
          </p:nvPr>
        </p:nvSpPr>
        <p:spPr/>
        <p:txBody>
          <a:bodyPr/>
          <a:lstStyle/>
          <a:p>
            <a:fld id="{B6F15528-21DE-4FAA-801E-634DDDAF4B2B}" type="slidenum">
              <a:rPr lang="en-CA" smtClean="0"/>
              <a:t>40</a:t>
            </a:fld>
            <a:endParaRPr lang="en-CA"/>
          </a:p>
        </p:txBody>
      </p:sp>
    </p:spTree>
    <p:extLst>
      <p:ext uri="{BB962C8B-B14F-4D97-AF65-F5344CB8AC3E}">
        <p14:creationId xmlns:p14="http://schemas.microsoft.com/office/powerpoint/2010/main" val="3817840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0C2011-98E7-4887-B713-3615B27668EA}"/>
              </a:ext>
            </a:extLst>
          </p:cNvPr>
          <p:cNvSpPr>
            <a:spLocks noGrp="1"/>
          </p:cNvSpPr>
          <p:nvPr>
            <p:ph type="body" sz="quarter" idx="14"/>
          </p:nvPr>
        </p:nvSpPr>
        <p:spPr/>
        <p:txBody>
          <a:bodyPr/>
          <a:lstStyle/>
          <a:p>
            <a:r>
              <a:rPr lang="en-US" dirty="0"/>
              <a:t>Clinician can click to update their order</a:t>
            </a:r>
          </a:p>
          <a:p>
            <a:r>
              <a:rPr lang="en-US" dirty="0"/>
              <a:t>Could be multiple alternate suggestions</a:t>
            </a:r>
          </a:p>
          <a:p>
            <a:r>
              <a:rPr lang="en-US" dirty="0">
                <a:latin typeface="Courier New" panose="02070309020205020404" pitchFamily="49" charset="0"/>
                <a:cs typeface="Courier New" panose="02070309020205020404" pitchFamily="49" charset="0"/>
              </a:rPr>
              <a:t>summary </a:t>
            </a:r>
            <a:r>
              <a:rPr lang="en-US" dirty="0"/>
              <a:t>(and maybe </a:t>
            </a:r>
            <a:r>
              <a:rPr lang="en-US" dirty="0">
                <a:latin typeface="Courier New" panose="02070309020205020404" pitchFamily="49" charset="0"/>
                <a:cs typeface="Courier New" panose="02070309020205020404" pitchFamily="49" charset="0"/>
              </a:rPr>
              <a:t>detail</a:t>
            </a:r>
            <a:r>
              <a:rPr lang="en-US" dirty="0"/>
              <a:t>) should fully explain the nature of the change</a:t>
            </a:r>
          </a:p>
          <a:p>
            <a:r>
              <a:rPr lang="en-US" dirty="0"/>
              <a:t>The new ‘request’ resources must align with Da Vinci profiles</a:t>
            </a:r>
          </a:p>
          <a:p>
            <a:pPr lvl="1"/>
            <a:r>
              <a:rPr lang="en-US" dirty="0"/>
              <a:t>Only MS elements are likely to be used</a:t>
            </a:r>
          </a:p>
          <a:p>
            <a:r>
              <a:rPr lang="en-US" dirty="0"/>
              <a:t>Suggestions may have contained resources (e.g. Medication)</a:t>
            </a:r>
          </a:p>
          <a:p>
            <a:pPr lvl="1"/>
            <a:endParaRPr lang="en-US" dirty="0"/>
          </a:p>
          <a:p>
            <a:pPr marL="0" indent="0">
              <a:buNone/>
            </a:pPr>
            <a:r>
              <a:rPr lang="en-US" dirty="0">
                <a:hlinkClick r:id="rId2"/>
              </a:rPr>
              <a:t>Example</a:t>
            </a:r>
            <a:endParaRPr lang="en-US" dirty="0"/>
          </a:p>
        </p:txBody>
      </p:sp>
      <p:sp>
        <p:nvSpPr>
          <p:cNvPr id="3" name="Title 2">
            <a:extLst>
              <a:ext uri="{FF2B5EF4-FFF2-40B4-BE49-F238E27FC236}">
                <a16:creationId xmlns:a16="http://schemas.microsoft.com/office/drawing/2014/main" id="{76F78733-4DEC-B77D-B377-FEC92347EE25}"/>
              </a:ext>
            </a:extLst>
          </p:cNvPr>
          <p:cNvSpPr>
            <a:spLocks noGrp="1"/>
          </p:cNvSpPr>
          <p:nvPr>
            <p:ph type="title"/>
          </p:nvPr>
        </p:nvSpPr>
        <p:spPr/>
        <p:txBody>
          <a:bodyPr/>
          <a:lstStyle/>
          <a:p>
            <a:r>
              <a:rPr lang="en-US" dirty="0"/>
              <a:t>Propose Alternate Request (cont’d)</a:t>
            </a:r>
            <a:endParaRPr lang="en-CA" dirty="0"/>
          </a:p>
        </p:txBody>
      </p:sp>
      <p:sp>
        <p:nvSpPr>
          <p:cNvPr id="4" name="Slide Number Placeholder 3">
            <a:extLst>
              <a:ext uri="{FF2B5EF4-FFF2-40B4-BE49-F238E27FC236}">
                <a16:creationId xmlns:a16="http://schemas.microsoft.com/office/drawing/2014/main" id="{E1FF8CE0-C0D5-1173-93DA-8883C0A441B8}"/>
              </a:ext>
            </a:extLst>
          </p:cNvPr>
          <p:cNvSpPr>
            <a:spLocks noGrp="1"/>
          </p:cNvSpPr>
          <p:nvPr>
            <p:ph type="sldNum" sz="quarter" idx="7"/>
          </p:nvPr>
        </p:nvSpPr>
        <p:spPr/>
        <p:txBody>
          <a:bodyPr/>
          <a:lstStyle/>
          <a:p>
            <a:fld id="{B6F15528-21DE-4FAA-801E-634DDDAF4B2B}" type="slidenum">
              <a:rPr lang="en-CA" smtClean="0"/>
              <a:t>41</a:t>
            </a:fld>
            <a:endParaRPr lang="en-CA"/>
          </a:p>
        </p:txBody>
      </p:sp>
    </p:spTree>
    <p:extLst>
      <p:ext uri="{BB962C8B-B14F-4D97-AF65-F5344CB8AC3E}">
        <p14:creationId xmlns:p14="http://schemas.microsoft.com/office/powerpoint/2010/main" val="200987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77352-39E2-6475-8732-72566E3F1E06}"/>
              </a:ext>
            </a:extLst>
          </p:cNvPr>
          <p:cNvSpPr>
            <a:spLocks noGrp="1"/>
          </p:cNvSpPr>
          <p:nvPr>
            <p:ph type="body" sz="quarter" idx="14"/>
          </p:nvPr>
        </p:nvSpPr>
        <p:spPr/>
        <p:txBody>
          <a:bodyPr/>
          <a:lstStyle/>
          <a:p>
            <a:r>
              <a:rPr lang="en-US" dirty="0"/>
              <a:t>Returns: Card</a:t>
            </a:r>
          </a:p>
          <a:p>
            <a:r>
              <a:rPr lang="en-US" dirty="0"/>
              <a:t>Optional for CRD clients and servers</a:t>
            </a:r>
          </a:p>
          <a:p>
            <a:pPr rtl="0" eaLnBrk="1" latinLnBrk="0" hangingPunct="1"/>
            <a:r>
              <a:rPr lang="en-US" sz="2400" kern="1200" dirty="0">
                <a:solidFill>
                  <a:schemeClr val="tx1"/>
                </a:solidFill>
                <a:effectLst/>
                <a:latin typeface="+mn-lt"/>
                <a:ea typeface="+mn-ea"/>
                <a:cs typeface="+mn-cs"/>
              </a:rPr>
              <a:t>Must have a </a:t>
            </a:r>
            <a:r>
              <a:rPr lang="en-US" sz="2400" kern="1200" dirty="0">
                <a:solidFill>
                  <a:schemeClr val="tx1"/>
                </a:solidFill>
                <a:effectLst/>
                <a:latin typeface="Courier New" panose="02070309020205020404" pitchFamily="49" charset="0"/>
                <a:cs typeface="Courier New" panose="02070309020205020404" pitchFamily="49" charset="0"/>
              </a:rPr>
              <a:t>suggestion</a:t>
            </a:r>
            <a:r>
              <a:rPr lang="en-US" sz="2400" kern="1200" dirty="0">
                <a:solidFill>
                  <a:schemeClr val="tx1"/>
                </a:solidFill>
                <a:effectLst/>
                <a:latin typeface="+mn-lt"/>
                <a:ea typeface="+mn-ea"/>
                <a:cs typeface="+mn-cs"/>
              </a:rPr>
              <a:t> with </a:t>
            </a:r>
            <a:r>
              <a:rPr lang="en-US" sz="2400" kern="1200" dirty="0">
                <a:solidFill>
                  <a:schemeClr val="tx1"/>
                </a:solidFill>
                <a:effectLst/>
                <a:latin typeface="Courier New" panose="02070309020205020404" pitchFamily="49" charset="0"/>
                <a:cs typeface="Courier New" panose="02070309020205020404" pitchFamily="49" charset="0"/>
              </a:rPr>
              <a:t>actions</a:t>
            </a:r>
            <a:r>
              <a:rPr lang="en-US" sz="2400" kern="1200" dirty="0">
                <a:solidFill>
                  <a:schemeClr val="tx1"/>
                </a:solidFill>
                <a:effectLst/>
                <a:latin typeface="+mn-lt"/>
                <a:ea typeface="+mn-ea"/>
                <a:cs typeface="+mn-cs"/>
              </a:rPr>
              <a:t> to add additional requests.</a:t>
            </a:r>
          </a:p>
          <a:p>
            <a:pPr rtl="0" eaLnBrk="1" latinLnBrk="0" hangingPunct="1"/>
            <a:r>
              <a:rPr lang="en-US" dirty="0"/>
              <a:t>Allows adding additional authorizations to a set of orders</a:t>
            </a:r>
          </a:p>
          <a:p>
            <a:pPr lvl="1"/>
            <a:r>
              <a:rPr lang="en-US" dirty="0">
                <a:effectLst/>
              </a:rPr>
              <a:t>Add additional tests to close gaps</a:t>
            </a:r>
          </a:p>
          <a:p>
            <a:pPr lvl="1"/>
            <a:r>
              <a:rPr lang="en-US" dirty="0"/>
              <a:t>Add recommended concomitant therapies (e.g. anti-nausea)</a:t>
            </a:r>
          </a:p>
          <a:p>
            <a:pPr lvl="1"/>
            <a:r>
              <a:rPr lang="en-US" dirty="0">
                <a:effectLst/>
              </a:rPr>
              <a:t>Add required ‘monitoring’ orders to ensure safety/effectiveness</a:t>
            </a:r>
          </a:p>
        </p:txBody>
      </p:sp>
      <p:sp>
        <p:nvSpPr>
          <p:cNvPr id="3" name="Title 2">
            <a:extLst>
              <a:ext uri="{FF2B5EF4-FFF2-40B4-BE49-F238E27FC236}">
                <a16:creationId xmlns:a16="http://schemas.microsoft.com/office/drawing/2014/main" id="{63649727-0FE8-12B7-552E-C9F59EC792D7}"/>
              </a:ext>
            </a:extLst>
          </p:cNvPr>
          <p:cNvSpPr>
            <a:spLocks noGrp="1"/>
          </p:cNvSpPr>
          <p:nvPr>
            <p:ph type="title"/>
          </p:nvPr>
        </p:nvSpPr>
        <p:spPr/>
        <p:txBody>
          <a:bodyPr/>
          <a:lstStyle/>
          <a:p>
            <a:r>
              <a:rPr lang="en-US" dirty="0"/>
              <a:t>Identify Additional Orders</a:t>
            </a:r>
            <a:endParaRPr lang="en-CA" dirty="0"/>
          </a:p>
        </p:txBody>
      </p:sp>
      <p:sp>
        <p:nvSpPr>
          <p:cNvPr id="4" name="Slide Number Placeholder 3">
            <a:extLst>
              <a:ext uri="{FF2B5EF4-FFF2-40B4-BE49-F238E27FC236}">
                <a16:creationId xmlns:a16="http://schemas.microsoft.com/office/drawing/2014/main" id="{13B9D5BE-C2B3-650F-C10D-FE7BF85FC8F7}"/>
              </a:ext>
            </a:extLst>
          </p:cNvPr>
          <p:cNvSpPr>
            <a:spLocks noGrp="1"/>
          </p:cNvSpPr>
          <p:nvPr>
            <p:ph type="sldNum" sz="quarter" idx="7"/>
          </p:nvPr>
        </p:nvSpPr>
        <p:spPr/>
        <p:txBody>
          <a:bodyPr/>
          <a:lstStyle/>
          <a:p>
            <a:fld id="{B6F15528-21DE-4FAA-801E-634DDDAF4B2B}" type="slidenum">
              <a:rPr lang="en-CA" smtClean="0"/>
              <a:t>42</a:t>
            </a:fld>
            <a:endParaRPr lang="en-CA"/>
          </a:p>
        </p:txBody>
      </p:sp>
    </p:spTree>
    <p:extLst>
      <p:ext uri="{BB962C8B-B14F-4D97-AF65-F5344CB8AC3E}">
        <p14:creationId xmlns:p14="http://schemas.microsoft.com/office/powerpoint/2010/main" val="1229567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EB869C-00FF-F911-EBAC-3A72CF63FECB}"/>
              </a:ext>
            </a:extLst>
          </p:cNvPr>
          <p:cNvSpPr>
            <a:spLocks noGrp="1"/>
          </p:cNvSpPr>
          <p:nvPr>
            <p:ph type="body" sz="quarter" idx="14"/>
          </p:nvPr>
        </p:nvSpPr>
        <p:spPr/>
        <p:txBody>
          <a:bodyPr/>
          <a:lstStyle/>
          <a:p>
            <a:pPr rtl="0" eaLnBrk="1" latinLnBrk="0" hangingPunct="1"/>
            <a:r>
              <a:rPr lang="en-US" sz="2400" kern="1200" dirty="0">
                <a:solidFill>
                  <a:schemeClr val="tx1"/>
                </a:solidFill>
                <a:effectLst/>
                <a:latin typeface="+mn-lt"/>
                <a:ea typeface="+mn-ea"/>
                <a:cs typeface="+mn-cs"/>
              </a:rPr>
              <a:t>Clinician can click to supplement their order(s)</a:t>
            </a:r>
            <a:endParaRPr lang="en-CA" sz="2400" dirty="0">
              <a:effectLst/>
            </a:endParaRPr>
          </a:p>
          <a:p>
            <a:pPr rtl="0" eaLnBrk="1" latinLnBrk="0" hangingPunct="1"/>
            <a:r>
              <a:rPr lang="en-US" sz="2400" kern="1200" dirty="0">
                <a:solidFill>
                  <a:schemeClr val="tx1"/>
                </a:solidFill>
                <a:effectLst/>
                <a:latin typeface="+mn-lt"/>
                <a:ea typeface="+mn-ea"/>
                <a:cs typeface="+mn-cs"/>
              </a:rPr>
              <a:t>If there are multiple options, they should be separate suggestions</a:t>
            </a:r>
          </a:p>
          <a:p>
            <a:pPr rtl="0" eaLnBrk="1" latinLnBrk="0" hangingPunct="1"/>
            <a:r>
              <a:rPr lang="en-US" sz="2400" kern="1200" dirty="0">
                <a:solidFill>
                  <a:schemeClr val="tx1"/>
                </a:solidFill>
                <a:effectLst/>
                <a:latin typeface="Courier New" panose="02070309020205020404" pitchFamily="49" charset="0"/>
                <a:cs typeface="Courier New" panose="02070309020205020404" pitchFamily="49" charset="0"/>
              </a:rPr>
              <a:t>summary</a:t>
            </a:r>
            <a:r>
              <a:rPr lang="en-US" sz="2400" kern="1200" dirty="0">
                <a:solidFill>
                  <a:schemeClr val="tx1"/>
                </a:solidFill>
                <a:effectLst/>
                <a:latin typeface="+mn-lt"/>
                <a:ea typeface="+mn-ea"/>
                <a:cs typeface="+mn-cs"/>
              </a:rPr>
              <a:t> (and maybe </a:t>
            </a:r>
            <a:r>
              <a:rPr lang="en-US" sz="2400" kern="1200" dirty="0">
                <a:solidFill>
                  <a:schemeClr val="tx1"/>
                </a:solidFill>
                <a:effectLst/>
                <a:latin typeface="Courier New" panose="02070309020205020404" pitchFamily="49" charset="0"/>
                <a:cs typeface="Courier New" panose="02070309020205020404" pitchFamily="49" charset="0"/>
              </a:rPr>
              <a:t>detail</a:t>
            </a:r>
            <a:r>
              <a:rPr lang="en-US" sz="2400" kern="1200" dirty="0">
                <a:solidFill>
                  <a:schemeClr val="tx1"/>
                </a:solidFill>
                <a:effectLst/>
                <a:latin typeface="+mn-lt"/>
                <a:ea typeface="+mn-ea"/>
                <a:cs typeface="+mn-cs"/>
              </a:rPr>
              <a:t>) should fully explain the nature of the addition</a:t>
            </a:r>
            <a:endParaRPr lang="en-CA" dirty="0">
              <a:effectLst/>
            </a:endParaRPr>
          </a:p>
          <a:p>
            <a:pPr rtl="0" eaLnBrk="1" latinLnBrk="0" hangingPunct="1"/>
            <a:r>
              <a:rPr lang="en-US" sz="2400" kern="1200" dirty="0">
                <a:solidFill>
                  <a:schemeClr val="tx1"/>
                </a:solidFill>
                <a:effectLst/>
                <a:latin typeface="+mn-lt"/>
                <a:ea typeface="+mn-ea"/>
                <a:cs typeface="+mn-cs"/>
              </a:rPr>
              <a:t>The new ‘request’ resources must align with Da Vinci profiles</a:t>
            </a:r>
            <a:endParaRPr lang="en-CA" dirty="0">
              <a:effectLst/>
            </a:endParaRPr>
          </a:p>
          <a:p>
            <a:pPr rtl="0" eaLnBrk="1" latinLnBrk="0" hangingPunct="1"/>
            <a:r>
              <a:rPr lang="en-US" sz="2400" kern="1200" dirty="0">
                <a:solidFill>
                  <a:schemeClr val="tx1"/>
                </a:solidFill>
                <a:effectLst/>
                <a:latin typeface="+mn-lt"/>
                <a:ea typeface="+mn-ea"/>
                <a:cs typeface="+mn-cs"/>
              </a:rPr>
              <a:t>Only MS elements are likely to be used</a:t>
            </a:r>
          </a:p>
          <a:p>
            <a:pPr rtl="0" eaLnBrk="1" latinLnBrk="0" hangingPunct="1"/>
            <a:r>
              <a:rPr lang="en-US" dirty="0"/>
              <a:t>Again, contained resources are possible</a:t>
            </a:r>
          </a:p>
          <a:p>
            <a:pPr rtl="0" eaLnBrk="1" latinLnBrk="0" hangingPunct="1"/>
            <a:endParaRPr lang="en-US" dirty="0">
              <a:effectLst/>
            </a:endParaRPr>
          </a:p>
          <a:p>
            <a:pPr marL="0" indent="0" rtl="0" eaLnBrk="1" latinLnBrk="0" hangingPunct="1">
              <a:buNone/>
            </a:pPr>
            <a:r>
              <a:rPr lang="en-US" dirty="0">
                <a:hlinkClick r:id="rId2"/>
              </a:rPr>
              <a:t>Example</a:t>
            </a:r>
            <a:endParaRPr lang="en-CA" dirty="0">
              <a:effectLst/>
            </a:endParaRPr>
          </a:p>
        </p:txBody>
      </p:sp>
      <p:sp>
        <p:nvSpPr>
          <p:cNvPr id="3" name="Title 2">
            <a:extLst>
              <a:ext uri="{FF2B5EF4-FFF2-40B4-BE49-F238E27FC236}">
                <a16:creationId xmlns:a16="http://schemas.microsoft.com/office/drawing/2014/main" id="{E237FA88-EAAF-184B-D826-801828CAD072}"/>
              </a:ext>
            </a:extLst>
          </p:cNvPr>
          <p:cNvSpPr>
            <a:spLocks noGrp="1"/>
          </p:cNvSpPr>
          <p:nvPr>
            <p:ph type="title"/>
          </p:nvPr>
        </p:nvSpPr>
        <p:spPr/>
        <p:txBody>
          <a:bodyPr/>
          <a:lstStyle/>
          <a:p>
            <a:r>
              <a:rPr lang="en-US" dirty="0"/>
              <a:t>Identify Additional Orders (cont’d)</a:t>
            </a:r>
            <a:endParaRPr lang="en-CA" dirty="0"/>
          </a:p>
        </p:txBody>
      </p:sp>
      <p:sp>
        <p:nvSpPr>
          <p:cNvPr id="4" name="Slide Number Placeholder 3">
            <a:extLst>
              <a:ext uri="{FF2B5EF4-FFF2-40B4-BE49-F238E27FC236}">
                <a16:creationId xmlns:a16="http://schemas.microsoft.com/office/drawing/2014/main" id="{9706DA9C-0A1A-C1AA-0BD0-5D8041F1E0F6}"/>
              </a:ext>
            </a:extLst>
          </p:cNvPr>
          <p:cNvSpPr>
            <a:spLocks noGrp="1"/>
          </p:cNvSpPr>
          <p:nvPr>
            <p:ph type="sldNum" sz="quarter" idx="7"/>
          </p:nvPr>
        </p:nvSpPr>
        <p:spPr/>
        <p:txBody>
          <a:bodyPr/>
          <a:lstStyle/>
          <a:p>
            <a:fld id="{B6F15528-21DE-4FAA-801E-634DDDAF4B2B}" type="slidenum">
              <a:rPr lang="en-CA" smtClean="0"/>
              <a:t>43</a:t>
            </a:fld>
            <a:endParaRPr lang="en-CA"/>
          </a:p>
        </p:txBody>
      </p:sp>
    </p:spTree>
    <p:extLst>
      <p:ext uri="{BB962C8B-B14F-4D97-AF65-F5344CB8AC3E}">
        <p14:creationId xmlns:p14="http://schemas.microsoft.com/office/powerpoint/2010/main" val="3364301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C22DE-DDDB-EADA-C163-4E9C37876100}"/>
              </a:ext>
            </a:extLst>
          </p:cNvPr>
          <p:cNvSpPr>
            <a:spLocks noGrp="1"/>
          </p:cNvSpPr>
          <p:nvPr>
            <p:ph type="body" sz="quarter" idx="14"/>
          </p:nvPr>
        </p:nvSpPr>
        <p:spPr/>
        <p:txBody>
          <a:bodyPr/>
          <a:lstStyle/>
          <a:p>
            <a:r>
              <a:rPr lang="en-US" dirty="0"/>
              <a:t>Returns:</a:t>
            </a:r>
            <a:r>
              <a:rPr lang="en-US" baseline="0" dirty="0"/>
              <a:t> Card or </a:t>
            </a:r>
            <a:r>
              <a:rPr lang="en-US" baseline="0" dirty="0" err="1"/>
              <a:t>SystemAction</a:t>
            </a:r>
            <a:endParaRPr lang="en-US" baseline="0" dirty="0"/>
          </a:p>
          <a:p>
            <a:pPr lvl="1"/>
            <a:r>
              <a:rPr lang="en-US" dirty="0"/>
              <a:t>Site-specific agreement between payer and provider organization on approach</a:t>
            </a:r>
            <a:endParaRPr lang="en-US" baseline="0" dirty="0"/>
          </a:p>
          <a:p>
            <a:r>
              <a:rPr lang="en-US" baseline="0" dirty="0"/>
              <a:t>Optional for CRD clients and servers</a:t>
            </a:r>
          </a:p>
          <a:p>
            <a:r>
              <a:rPr lang="en-US" baseline="0" dirty="0"/>
              <a:t>Must have a </a:t>
            </a:r>
            <a:r>
              <a:rPr lang="en-US" baseline="0" dirty="0">
                <a:latin typeface="Courier New" panose="02070309020205020404" pitchFamily="49" charset="0"/>
                <a:cs typeface="Courier New" panose="02070309020205020404" pitchFamily="49" charset="0"/>
              </a:rPr>
              <a:t>suggestion</a:t>
            </a:r>
            <a:r>
              <a:rPr lang="en-US" baseline="0" dirty="0"/>
              <a:t> with an </a:t>
            </a:r>
            <a:r>
              <a:rPr lang="en-US" baseline="0" dirty="0">
                <a:latin typeface="Courier New" panose="02070309020205020404" pitchFamily="49" charset="0"/>
                <a:cs typeface="Courier New" panose="02070309020205020404" pitchFamily="49" charset="0"/>
              </a:rPr>
              <a:t>action</a:t>
            </a:r>
            <a:r>
              <a:rPr lang="en-US" baseline="0" dirty="0"/>
              <a:t> to create a Task seeking completion of a Questionnaire</a:t>
            </a:r>
          </a:p>
          <a:p>
            <a:r>
              <a:rPr lang="en-CA" dirty="0"/>
              <a:t>Used to request completion of forms </a:t>
            </a:r>
            <a:r>
              <a:rPr lang="en-CA" b="1" dirty="0"/>
              <a:t>outside</a:t>
            </a:r>
            <a:r>
              <a:rPr lang="en-CA" dirty="0"/>
              <a:t> the scope of DTR</a:t>
            </a:r>
          </a:p>
          <a:p>
            <a:pPr lvl="1"/>
            <a:r>
              <a:rPr lang="en-CA" dirty="0"/>
              <a:t>Recommended clinical assessments</a:t>
            </a:r>
          </a:p>
          <a:p>
            <a:pPr lvl="1"/>
            <a:r>
              <a:rPr lang="en-CA" dirty="0"/>
              <a:t>Decision trees to guide clinical actions (e.g. opioid prescribing guidelines)</a:t>
            </a:r>
          </a:p>
          <a:p>
            <a:pPr lvl="1"/>
            <a:r>
              <a:rPr lang="en-CA" dirty="0"/>
              <a:t>Satisfaction surveys</a:t>
            </a:r>
          </a:p>
          <a:p>
            <a:pPr lvl="1"/>
            <a:r>
              <a:rPr lang="en-CA" dirty="0"/>
              <a:t>Etc.</a:t>
            </a:r>
          </a:p>
        </p:txBody>
      </p:sp>
      <p:sp>
        <p:nvSpPr>
          <p:cNvPr id="3" name="Title 2">
            <a:extLst>
              <a:ext uri="{FF2B5EF4-FFF2-40B4-BE49-F238E27FC236}">
                <a16:creationId xmlns:a16="http://schemas.microsoft.com/office/drawing/2014/main" id="{71F64E3B-2C78-D89E-2EB1-A33CD0942251}"/>
              </a:ext>
            </a:extLst>
          </p:cNvPr>
          <p:cNvSpPr>
            <a:spLocks noGrp="1"/>
          </p:cNvSpPr>
          <p:nvPr>
            <p:ph type="title"/>
          </p:nvPr>
        </p:nvSpPr>
        <p:spPr/>
        <p:txBody>
          <a:bodyPr/>
          <a:lstStyle/>
          <a:p>
            <a:r>
              <a:rPr lang="en-US" dirty="0"/>
              <a:t>Request Form Completion</a:t>
            </a:r>
            <a:endParaRPr lang="en-CA" dirty="0"/>
          </a:p>
        </p:txBody>
      </p:sp>
      <p:sp>
        <p:nvSpPr>
          <p:cNvPr id="4" name="Slide Number Placeholder 3">
            <a:extLst>
              <a:ext uri="{FF2B5EF4-FFF2-40B4-BE49-F238E27FC236}">
                <a16:creationId xmlns:a16="http://schemas.microsoft.com/office/drawing/2014/main" id="{4FA22D72-C65A-7B70-2E8A-5D47E6F32939}"/>
              </a:ext>
            </a:extLst>
          </p:cNvPr>
          <p:cNvSpPr>
            <a:spLocks noGrp="1"/>
          </p:cNvSpPr>
          <p:nvPr>
            <p:ph type="sldNum" sz="quarter" idx="7"/>
          </p:nvPr>
        </p:nvSpPr>
        <p:spPr/>
        <p:txBody>
          <a:bodyPr/>
          <a:lstStyle/>
          <a:p>
            <a:fld id="{B6F15528-21DE-4FAA-801E-634DDDAF4B2B}" type="slidenum">
              <a:rPr lang="en-CA" smtClean="0"/>
              <a:t>44</a:t>
            </a:fld>
            <a:endParaRPr lang="en-CA"/>
          </a:p>
        </p:txBody>
      </p:sp>
    </p:spTree>
    <p:extLst>
      <p:ext uri="{BB962C8B-B14F-4D97-AF65-F5344CB8AC3E}">
        <p14:creationId xmlns:p14="http://schemas.microsoft.com/office/powerpoint/2010/main" val="2732233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0F306-7626-3923-2832-507AE4D06596}"/>
              </a:ext>
            </a:extLst>
          </p:cNvPr>
          <p:cNvSpPr>
            <a:spLocks noGrp="1"/>
          </p:cNvSpPr>
          <p:nvPr>
            <p:ph type="body" sz="quarter" idx="14"/>
          </p:nvPr>
        </p:nvSpPr>
        <p:spPr/>
        <p:txBody>
          <a:bodyPr/>
          <a:lstStyle/>
          <a:p>
            <a:r>
              <a:rPr lang="en-US" dirty="0"/>
              <a:t>Task will identify</a:t>
            </a:r>
            <a:r>
              <a:rPr lang="en-US" baseline="0" dirty="0"/>
              <a:t>:</a:t>
            </a:r>
          </a:p>
          <a:p>
            <a:pPr lvl="1"/>
            <a:r>
              <a:rPr lang="en-CA" dirty="0"/>
              <a:t>Form to complete (available within EHR or retrievable via canonical)</a:t>
            </a:r>
          </a:p>
          <a:p>
            <a:pPr lvl="1"/>
            <a:r>
              <a:rPr lang="en-CA" dirty="0"/>
              <a:t>Who’s asking</a:t>
            </a:r>
          </a:p>
          <a:p>
            <a:pPr lvl="1"/>
            <a:r>
              <a:rPr lang="en-CA" dirty="0"/>
              <a:t>Who needs to complete</a:t>
            </a:r>
          </a:p>
          <a:p>
            <a:pPr lvl="1"/>
            <a:r>
              <a:rPr lang="en-CA" dirty="0"/>
              <a:t>When</a:t>
            </a:r>
          </a:p>
          <a:p>
            <a:pPr lvl="1"/>
            <a:r>
              <a:rPr lang="en-CA" dirty="0"/>
              <a:t>Why</a:t>
            </a:r>
          </a:p>
          <a:p>
            <a:pPr lvl="1"/>
            <a:r>
              <a:rPr lang="en-CA" dirty="0"/>
              <a:t>What to do when complete</a:t>
            </a:r>
          </a:p>
          <a:p>
            <a:pPr marL="0" indent="0">
              <a:buNone/>
            </a:pPr>
            <a:r>
              <a:rPr lang="en-CA" dirty="0">
                <a:hlinkClick r:id="rId2"/>
              </a:rPr>
              <a:t>Profile</a:t>
            </a:r>
            <a:endParaRPr lang="en-CA" dirty="0"/>
          </a:p>
          <a:p>
            <a:pPr marL="0" indent="0">
              <a:buNone/>
            </a:pPr>
            <a:r>
              <a:rPr lang="en-CA" dirty="0">
                <a:hlinkClick r:id="rId3"/>
              </a:rPr>
              <a:t>Example</a:t>
            </a:r>
            <a:endParaRPr lang="en-CA" dirty="0"/>
          </a:p>
        </p:txBody>
      </p:sp>
      <p:sp>
        <p:nvSpPr>
          <p:cNvPr id="3" name="Title 2">
            <a:extLst>
              <a:ext uri="{FF2B5EF4-FFF2-40B4-BE49-F238E27FC236}">
                <a16:creationId xmlns:a16="http://schemas.microsoft.com/office/drawing/2014/main" id="{A0AC9B8E-524E-121B-56D0-F40808621C17}"/>
              </a:ext>
            </a:extLst>
          </p:cNvPr>
          <p:cNvSpPr>
            <a:spLocks noGrp="1"/>
          </p:cNvSpPr>
          <p:nvPr>
            <p:ph type="title"/>
          </p:nvPr>
        </p:nvSpPr>
        <p:spPr/>
        <p:txBody>
          <a:bodyPr/>
          <a:lstStyle/>
          <a:p>
            <a:r>
              <a:rPr lang="en-US" dirty="0"/>
              <a:t>Request Form Completion (cont’d)</a:t>
            </a:r>
            <a:endParaRPr lang="en-CA" dirty="0"/>
          </a:p>
        </p:txBody>
      </p:sp>
      <p:sp>
        <p:nvSpPr>
          <p:cNvPr id="4" name="Slide Number Placeholder 3">
            <a:extLst>
              <a:ext uri="{FF2B5EF4-FFF2-40B4-BE49-F238E27FC236}">
                <a16:creationId xmlns:a16="http://schemas.microsoft.com/office/drawing/2014/main" id="{555BEAFD-3381-824B-076C-F9A5D6288840}"/>
              </a:ext>
            </a:extLst>
          </p:cNvPr>
          <p:cNvSpPr>
            <a:spLocks noGrp="1"/>
          </p:cNvSpPr>
          <p:nvPr>
            <p:ph type="sldNum" sz="quarter" idx="7"/>
          </p:nvPr>
        </p:nvSpPr>
        <p:spPr/>
        <p:txBody>
          <a:bodyPr/>
          <a:lstStyle/>
          <a:p>
            <a:fld id="{B6F15528-21DE-4FAA-801E-634DDDAF4B2B}" type="slidenum">
              <a:rPr lang="en-CA" smtClean="0"/>
              <a:t>45</a:t>
            </a:fld>
            <a:endParaRPr lang="en-CA"/>
          </a:p>
        </p:txBody>
      </p:sp>
    </p:spTree>
    <p:extLst>
      <p:ext uri="{BB962C8B-B14F-4D97-AF65-F5344CB8AC3E}">
        <p14:creationId xmlns:p14="http://schemas.microsoft.com/office/powerpoint/2010/main" val="313086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50917-9FE1-1245-FE08-A32B121E998A}"/>
              </a:ext>
            </a:extLst>
          </p:cNvPr>
          <p:cNvSpPr>
            <a:spLocks noGrp="1"/>
          </p:cNvSpPr>
          <p:nvPr>
            <p:ph type="body" sz="quarter" idx="14"/>
          </p:nvPr>
        </p:nvSpPr>
        <p:spPr/>
        <p:txBody>
          <a:bodyPr/>
          <a:lstStyle/>
          <a:p>
            <a:r>
              <a:rPr lang="en-US" dirty="0"/>
              <a:t>Returns: Card or system action</a:t>
            </a:r>
          </a:p>
          <a:p>
            <a:r>
              <a:rPr lang="en-CA" dirty="0"/>
              <a:t>Optional for CRD clients and servers</a:t>
            </a:r>
          </a:p>
          <a:p>
            <a:r>
              <a:rPr lang="en-CA" dirty="0"/>
              <a:t>Must have a </a:t>
            </a:r>
            <a:r>
              <a:rPr lang="en-CA" dirty="0">
                <a:latin typeface="Courier New" panose="02070309020205020404" pitchFamily="49" charset="0"/>
                <a:cs typeface="Courier New" panose="02070309020205020404" pitchFamily="49" charset="0"/>
              </a:rPr>
              <a:t>suggestion </a:t>
            </a:r>
            <a:r>
              <a:rPr lang="en-CA" dirty="0"/>
              <a:t>with an </a:t>
            </a:r>
            <a:r>
              <a:rPr lang="en-CA" dirty="0">
                <a:latin typeface="Courier New" panose="02070309020205020404" pitchFamily="49" charset="0"/>
                <a:cs typeface="Courier New" panose="02070309020205020404" pitchFamily="49" charset="0"/>
              </a:rPr>
              <a:t>action</a:t>
            </a:r>
            <a:r>
              <a:rPr lang="en-CA" dirty="0"/>
              <a:t> to create or update a Coverage instance</a:t>
            </a:r>
          </a:p>
          <a:p>
            <a:r>
              <a:rPr lang="en-CA" dirty="0"/>
              <a:t>Allows a payer to correct supplement an EHR’s records of a patient’s insurance</a:t>
            </a:r>
          </a:p>
          <a:p>
            <a:pPr lvl="1"/>
            <a:r>
              <a:rPr lang="en-CA" dirty="0"/>
              <a:t>E.g. correcting status, expiration dates</a:t>
            </a:r>
          </a:p>
          <a:p>
            <a:r>
              <a:rPr lang="en-CA" dirty="0"/>
              <a:t>Using system action needs to be negotiated with client</a:t>
            </a:r>
          </a:p>
          <a:p>
            <a:pPr marL="0" indent="0">
              <a:buNone/>
            </a:pPr>
            <a:r>
              <a:rPr lang="en-CA" dirty="0">
                <a:hlinkClick r:id="rId2"/>
              </a:rPr>
              <a:t>Example</a:t>
            </a:r>
            <a:endParaRPr lang="en-CA" dirty="0"/>
          </a:p>
        </p:txBody>
      </p:sp>
      <p:sp>
        <p:nvSpPr>
          <p:cNvPr id="3" name="Title 2">
            <a:extLst>
              <a:ext uri="{FF2B5EF4-FFF2-40B4-BE49-F238E27FC236}">
                <a16:creationId xmlns:a16="http://schemas.microsoft.com/office/drawing/2014/main" id="{97A43A5D-F33E-1605-3D6B-E2AC56E5AF19}"/>
              </a:ext>
            </a:extLst>
          </p:cNvPr>
          <p:cNvSpPr>
            <a:spLocks noGrp="1"/>
          </p:cNvSpPr>
          <p:nvPr>
            <p:ph type="title"/>
          </p:nvPr>
        </p:nvSpPr>
        <p:spPr/>
        <p:txBody>
          <a:bodyPr/>
          <a:lstStyle/>
          <a:p>
            <a:r>
              <a:rPr lang="en-US" dirty="0"/>
              <a:t>Create or Update Coverage Records</a:t>
            </a:r>
            <a:endParaRPr lang="en-CA" dirty="0"/>
          </a:p>
        </p:txBody>
      </p:sp>
      <p:sp>
        <p:nvSpPr>
          <p:cNvPr id="4" name="Slide Number Placeholder 3">
            <a:extLst>
              <a:ext uri="{FF2B5EF4-FFF2-40B4-BE49-F238E27FC236}">
                <a16:creationId xmlns:a16="http://schemas.microsoft.com/office/drawing/2014/main" id="{62898C53-8BB0-95C0-59EA-DAC77737473D}"/>
              </a:ext>
            </a:extLst>
          </p:cNvPr>
          <p:cNvSpPr>
            <a:spLocks noGrp="1"/>
          </p:cNvSpPr>
          <p:nvPr>
            <p:ph type="sldNum" sz="quarter" idx="7"/>
          </p:nvPr>
        </p:nvSpPr>
        <p:spPr/>
        <p:txBody>
          <a:bodyPr/>
          <a:lstStyle/>
          <a:p>
            <a:fld id="{B6F15528-21DE-4FAA-801E-634DDDAF4B2B}" type="slidenum">
              <a:rPr lang="en-CA" smtClean="0"/>
              <a:t>46</a:t>
            </a:fld>
            <a:endParaRPr lang="en-CA"/>
          </a:p>
        </p:txBody>
      </p:sp>
    </p:spTree>
    <p:extLst>
      <p:ext uri="{BB962C8B-B14F-4D97-AF65-F5344CB8AC3E}">
        <p14:creationId xmlns:p14="http://schemas.microsoft.com/office/powerpoint/2010/main" val="6920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64CBE2-8DFA-7A35-5749-3E012003F5D4}"/>
              </a:ext>
            </a:extLst>
          </p:cNvPr>
          <p:cNvSpPr>
            <a:spLocks noGrp="1"/>
          </p:cNvSpPr>
          <p:nvPr>
            <p:ph type="body" sz="quarter" idx="14"/>
          </p:nvPr>
        </p:nvSpPr>
        <p:spPr/>
        <p:txBody>
          <a:bodyPr/>
          <a:lstStyle/>
          <a:p>
            <a:r>
              <a:rPr lang="en-US" dirty="0"/>
              <a:t>Returns: Card</a:t>
            </a:r>
          </a:p>
          <a:p>
            <a:r>
              <a:rPr lang="en-US" dirty="0"/>
              <a:t>Optional for CRD clients and servers</a:t>
            </a:r>
          </a:p>
          <a:p>
            <a:r>
              <a:rPr lang="en-US" dirty="0"/>
              <a:t>Returns a </a:t>
            </a:r>
            <a:r>
              <a:rPr lang="en-US" dirty="0">
                <a:latin typeface="Courier New" panose="02070309020205020404" pitchFamily="49" charset="0"/>
                <a:cs typeface="Courier New" panose="02070309020205020404" pitchFamily="49" charset="0"/>
              </a:rPr>
              <a:t>link</a:t>
            </a:r>
            <a:r>
              <a:rPr lang="en-US" dirty="0"/>
              <a:t> with </a:t>
            </a:r>
            <a:r>
              <a:rPr lang="en-US" dirty="0">
                <a:latin typeface="Courier New" panose="02070309020205020404" pitchFamily="49" charset="0"/>
                <a:cs typeface="Courier New" panose="02070309020205020404" pitchFamily="49" charset="0"/>
              </a:rPr>
              <a:t>type</a:t>
            </a:r>
            <a:r>
              <a:rPr lang="en-US" dirty="0"/>
              <a:t> of “smart”</a:t>
            </a:r>
          </a:p>
          <a:p>
            <a:r>
              <a:rPr lang="en-US" dirty="0"/>
              <a:t>Allows recommending use of relevant apps</a:t>
            </a:r>
          </a:p>
          <a:p>
            <a:pPr lvl="1"/>
            <a:r>
              <a:rPr lang="en-US" dirty="0"/>
              <a:t>Clinical guideline support</a:t>
            </a:r>
          </a:p>
          <a:p>
            <a:pPr lvl="1"/>
            <a:r>
              <a:rPr lang="en-US" dirty="0"/>
              <a:t>Prescribing aids</a:t>
            </a:r>
          </a:p>
          <a:p>
            <a:pPr lvl="1"/>
            <a:r>
              <a:rPr lang="en-US" dirty="0"/>
              <a:t>Registry access</a:t>
            </a:r>
          </a:p>
          <a:p>
            <a:pPr lvl="1"/>
            <a:r>
              <a:rPr lang="en-US" dirty="0"/>
              <a:t>Etc.</a:t>
            </a:r>
          </a:p>
          <a:p>
            <a:r>
              <a:rPr lang="en-US" dirty="0"/>
              <a:t>Not for use in invoking DTR (see the ‘Coverage’ response type)</a:t>
            </a:r>
          </a:p>
          <a:p>
            <a:pPr marL="0" indent="0">
              <a:buNone/>
            </a:pPr>
            <a:r>
              <a:rPr lang="en-US" dirty="0">
                <a:hlinkClick r:id="rId2"/>
              </a:rPr>
              <a:t>Example</a:t>
            </a:r>
            <a:endParaRPr lang="en-US" dirty="0"/>
          </a:p>
          <a:p>
            <a:endParaRPr lang="en-CA" dirty="0"/>
          </a:p>
        </p:txBody>
      </p:sp>
      <p:sp>
        <p:nvSpPr>
          <p:cNvPr id="3" name="Title 2">
            <a:extLst>
              <a:ext uri="{FF2B5EF4-FFF2-40B4-BE49-F238E27FC236}">
                <a16:creationId xmlns:a16="http://schemas.microsoft.com/office/drawing/2014/main" id="{16594147-D3E7-42E3-5745-4D763222CDD4}"/>
              </a:ext>
            </a:extLst>
          </p:cNvPr>
          <p:cNvSpPr>
            <a:spLocks noGrp="1"/>
          </p:cNvSpPr>
          <p:nvPr>
            <p:ph type="title"/>
          </p:nvPr>
        </p:nvSpPr>
        <p:spPr/>
        <p:txBody>
          <a:bodyPr/>
          <a:lstStyle/>
          <a:p>
            <a:r>
              <a:rPr lang="en-US" dirty="0"/>
              <a:t>Launch SMART</a:t>
            </a:r>
            <a:r>
              <a:rPr lang="en-US" baseline="0" dirty="0"/>
              <a:t> Application</a:t>
            </a:r>
            <a:endParaRPr lang="en-CA" dirty="0"/>
          </a:p>
        </p:txBody>
      </p:sp>
      <p:sp>
        <p:nvSpPr>
          <p:cNvPr id="4" name="Slide Number Placeholder 3">
            <a:extLst>
              <a:ext uri="{FF2B5EF4-FFF2-40B4-BE49-F238E27FC236}">
                <a16:creationId xmlns:a16="http://schemas.microsoft.com/office/drawing/2014/main" id="{A6FEB3B4-15CC-381B-CB26-DFA1C9585102}"/>
              </a:ext>
            </a:extLst>
          </p:cNvPr>
          <p:cNvSpPr>
            <a:spLocks noGrp="1"/>
          </p:cNvSpPr>
          <p:nvPr>
            <p:ph type="sldNum" sz="quarter" idx="7"/>
          </p:nvPr>
        </p:nvSpPr>
        <p:spPr/>
        <p:txBody>
          <a:bodyPr/>
          <a:lstStyle/>
          <a:p>
            <a:fld id="{B6F15528-21DE-4FAA-801E-634DDDAF4B2B}" type="slidenum">
              <a:rPr lang="en-CA" smtClean="0"/>
              <a:t>47</a:t>
            </a:fld>
            <a:endParaRPr lang="en-CA"/>
          </a:p>
        </p:txBody>
      </p:sp>
    </p:spTree>
    <p:extLst>
      <p:ext uri="{BB962C8B-B14F-4D97-AF65-F5344CB8AC3E}">
        <p14:creationId xmlns:p14="http://schemas.microsoft.com/office/powerpoint/2010/main" val="2187768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D457-AB54-218E-C6B0-EE6D658B02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DE02BF-2DBC-41E4-F992-AEED63F2B42D}"/>
              </a:ext>
            </a:extLst>
          </p:cNvPr>
          <p:cNvSpPr>
            <a:spLocks noGrp="1"/>
          </p:cNvSpPr>
          <p:nvPr>
            <p:ph type="sldNum" sz="quarter" idx="12"/>
          </p:nvPr>
        </p:nvSpPr>
        <p:spPr/>
        <p:txBody>
          <a:bodyPr/>
          <a:lstStyle/>
          <a:p>
            <a:fld id="{B6F15528-21DE-4FAA-801E-634DDDAF4B2B}" type="slidenum">
              <a:rPr lang="en-CA" smtClean="0"/>
              <a:t>48</a:t>
            </a:fld>
            <a:endParaRPr lang="en-CA"/>
          </a:p>
        </p:txBody>
      </p:sp>
      <p:sp>
        <p:nvSpPr>
          <p:cNvPr id="3" name="Title 2">
            <a:extLst>
              <a:ext uri="{FF2B5EF4-FFF2-40B4-BE49-F238E27FC236}">
                <a16:creationId xmlns:a16="http://schemas.microsoft.com/office/drawing/2014/main" id="{9234866B-F3F4-8C89-0E92-4B01FFDB2943}"/>
              </a:ext>
            </a:extLst>
          </p:cNvPr>
          <p:cNvSpPr>
            <a:spLocks noGrp="1"/>
          </p:cNvSpPr>
          <p:nvPr>
            <p:ph type="title"/>
          </p:nvPr>
        </p:nvSpPr>
        <p:spPr/>
        <p:txBody>
          <a:bodyPr/>
          <a:lstStyle/>
          <a:p>
            <a:r>
              <a:rPr lang="en-US" dirty="0">
                <a:solidFill>
                  <a:schemeClr val="bg1"/>
                </a:solidFill>
              </a:rPr>
              <a:t>Coverage Information</a:t>
            </a:r>
            <a:endParaRPr lang="en-CA" dirty="0">
              <a:solidFill>
                <a:schemeClr val="bg1"/>
              </a:solidFill>
            </a:endParaRPr>
          </a:p>
        </p:txBody>
      </p:sp>
      <p:graphicFrame>
        <p:nvGraphicFramePr>
          <p:cNvPr id="5" name="Diagram 4">
            <a:extLst>
              <a:ext uri="{FF2B5EF4-FFF2-40B4-BE49-F238E27FC236}">
                <a16:creationId xmlns:a16="http://schemas.microsoft.com/office/drawing/2014/main" id="{BDFB8E0A-BC36-0FDD-F203-7371A3D4CF5C}"/>
              </a:ext>
            </a:extLst>
          </p:cNvPr>
          <p:cNvGraphicFramePr/>
          <p:nvPr>
            <p:extLst>
              <p:ext uri="{D42A27DB-BD31-4B8C-83A1-F6EECF244321}">
                <p14:modId xmlns:p14="http://schemas.microsoft.com/office/powerpoint/2010/main" val="4102443468"/>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94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A2E2-D178-64E6-C8BB-EE002A51CE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E6CE09-E2E0-4437-68F1-E3DD7B87B686}"/>
              </a:ext>
            </a:extLst>
          </p:cNvPr>
          <p:cNvSpPr>
            <a:spLocks noGrp="1"/>
          </p:cNvSpPr>
          <p:nvPr>
            <p:ph type="body" sz="quarter" idx="14"/>
          </p:nvPr>
        </p:nvSpPr>
        <p:spPr/>
        <p:txBody>
          <a:bodyPr/>
          <a:lstStyle/>
          <a:p>
            <a:r>
              <a:rPr lang="en-US" dirty="0"/>
              <a:t>Returns: System action</a:t>
            </a:r>
          </a:p>
          <a:p>
            <a:r>
              <a:rPr lang="en-US" dirty="0"/>
              <a:t>Must support for clients and servers.  </a:t>
            </a:r>
          </a:p>
          <a:p>
            <a:pPr lvl="1"/>
            <a:r>
              <a:rPr lang="en-US" dirty="0"/>
              <a:t>Servers must provide on order-sign, order-dispatch, appointment-book</a:t>
            </a:r>
          </a:p>
          <a:p>
            <a:pPr lvl="1"/>
            <a:r>
              <a:rPr lang="en-US" dirty="0"/>
              <a:t>Exception if client says they don’t want it</a:t>
            </a:r>
          </a:p>
          <a:p>
            <a:pPr lvl="1"/>
            <a:r>
              <a:rPr lang="en-US" dirty="0"/>
              <a:t>Exception for order-dispatch and appointment-book if nothing’s changed</a:t>
            </a:r>
          </a:p>
          <a:p>
            <a:r>
              <a:rPr lang="en-US" dirty="0"/>
              <a:t>System action will ‘update’ the Request or Appointment to add (or change) one or more </a:t>
            </a:r>
            <a:r>
              <a:rPr lang="en-US" dirty="0">
                <a:latin typeface="Courier New" panose="02070309020205020404" pitchFamily="49" charset="0"/>
                <a:cs typeface="Courier New" panose="02070309020205020404" pitchFamily="49" charset="0"/>
              </a:rPr>
              <a:t>coverage-information</a:t>
            </a:r>
            <a:r>
              <a:rPr lang="en-US" dirty="0"/>
              <a:t> extensions</a:t>
            </a:r>
          </a:p>
          <a:p>
            <a:r>
              <a:rPr lang="en-US" dirty="0"/>
              <a:t>Extension will indicate:</a:t>
            </a:r>
          </a:p>
          <a:p>
            <a:pPr lvl="1"/>
            <a:r>
              <a:rPr lang="en-US" dirty="0"/>
              <a:t>Is this covered? Is prior authorization needed?  Is additional data needed?</a:t>
            </a:r>
          </a:p>
          <a:p>
            <a:endParaRPr lang="en-CA" dirty="0"/>
          </a:p>
        </p:txBody>
      </p:sp>
      <p:sp>
        <p:nvSpPr>
          <p:cNvPr id="3" name="Title 2">
            <a:extLst>
              <a:ext uri="{FF2B5EF4-FFF2-40B4-BE49-F238E27FC236}">
                <a16:creationId xmlns:a16="http://schemas.microsoft.com/office/drawing/2014/main" id="{D6ED580A-5888-F6C3-EDAD-C2EA50ADD678}"/>
              </a:ext>
            </a:extLst>
          </p:cNvPr>
          <p:cNvSpPr>
            <a:spLocks noGrp="1"/>
          </p:cNvSpPr>
          <p:nvPr>
            <p:ph type="title"/>
          </p:nvPr>
        </p:nvSpPr>
        <p:spPr/>
        <p:txBody>
          <a:bodyPr/>
          <a:lstStyle/>
          <a:p>
            <a:r>
              <a:rPr lang="en-US" dirty="0"/>
              <a:t>Coverage Information</a:t>
            </a:r>
            <a:endParaRPr lang="en-CA" dirty="0"/>
          </a:p>
        </p:txBody>
      </p:sp>
      <p:sp>
        <p:nvSpPr>
          <p:cNvPr id="4" name="Slide Number Placeholder 3">
            <a:extLst>
              <a:ext uri="{FF2B5EF4-FFF2-40B4-BE49-F238E27FC236}">
                <a16:creationId xmlns:a16="http://schemas.microsoft.com/office/drawing/2014/main" id="{B21B5A49-9633-1051-DF8F-EFD3326E4AD0}"/>
              </a:ext>
            </a:extLst>
          </p:cNvPr>
          <p:cNvSpPr>
            <a:spLocks noGrp="1"/>
          </p:cNvSpPr>
          <p:nvPr>
            <p:ph type="sldNum" sz="quarter" idx="7"/>
          </p:nvPr>
        </p:nvSpPr>
        <p:spPr/>
        <p:txBody>
          <a:bodyPr/>
          <a:lstStyle/>
          <a:p>
            <a:fld id="{B6F15528-21DE-4FAA-801E-634DDDAF4B2B}" type="slidenum">
              <a:rPr lang="en-CA" smtClean="0"/>
              <a:t>49</a:t>
            </a:fld>
            <a:endParaRPr lang="en-CA"/>
          </a:p>
        </p:txBody>
      </p:sp>
    </p:spTree>
    <p:extLst>
      <p:ext uri="{BB962C8B-B14F-4D97-AF65-F5344CB8AC3E}">
        <p14:creationId xmlns:p14="http://schemas.microsoft.com/office/powerpoint/2010/main" val="30716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F3ED2FDA-B6FF-3A47-5D05-CCF1E7D34DD4}"/>
              </a:ext>
            </a:extLst>
          </p:cNvPr>
          <p:cNvSpPr>
            <a:spLocks noGrp="1"/>
          </p:cNvSpPr>
          <p:nvPr>
            <p:ph type="body" sz="quarter" idx="14"/>
          </p:nvPr>
        </p:nvSpPr>
        <p:spPr>
          <a:xfrm>
            <a:off x="1104900" y="2085975"/>
            <a:ext cx="10501313" cy="3226524"/>
          </a:xfrm>
        </p:spPr>
        <p:txBody>
          <a:bodyPr lIns="0" tIns="0" rIns="0" bIns="0">
            <a:spAutoFit/>
          </a:bodyPr>
          <a:lstStyle/>
          <a:p>
            <a:pPr marL="0" indent="0">
              <a:buNone/>
            </a:pPr>
            <a:r>
              <a:rPr lang="en-US" dirty="0"/>
              <a:t>After completing this course, you should be able to:</a:t>
            </a:r>
          </a:p>
          <a:p>
            <a:r>
              <a:rPr lang="en-US" dirty="0"/>
              <a:t>Explain the relationship between CRD and CDS Hooks</a:t>
            </a:r>
          </a:p>
          <a:p>
            <a:r>
              <a:rPr lang="en-US" dirty="0"/>
              <a:t>List the mandatory and optional hook types used by CRD</a:t>
            </a:r>
          </a:p>
          <a:p>
            <a:r>
              <a:rPr lang="en-US" dirty="0"/>
              <a:t>Choose the appropriate CRD response type for a particular type of information</a:t>
            </a:r>
          </a:p>
          <a:p>
            <a:r>
              <a:rPr lang="en-US" dirty="0"/>
              <a:t>Fill out the coverage-information extension</a:t>
            </a:r>
          </a:p>
          <a:p>
            <a:r>
              <a:rPr lang="en-US" dirty="0"/>
              <a:t>Describe the full workflow covered by the CRD specification</a:t>
            </a:r>
          </a:p>
        </p:txBody>
      </p:sp>
      <p:sp>
        <p:nvSpPr>
          <p:cNvPr id="3" name="Title 2">
            <a:extLst>
              <a:ext uri="{FF2B5EF4-FFF2-40B4-BE49-F238E27FC236}">
                <a16:creationId xmlns:a16="http://schemas.microsoft.com/office/drawing/2014/main" id="{98C7770D-5E0E-69B5-A21E-605C58BBBD73}"/>
              </a:ext>
            </a:extLst>
          </p:cNvPr>
          <p:cNvSpPr>
            <a:spLocks noGrp="1"/>
          </p:cNvSpPr>
          <p:nvPr>
            <p:ph type="title"/>
          </p:nvPr>
        </p:nvSpPr>
        <p:spPr/>
        <p:txBody>
          <a:bodyPr/>
          <a:lstStyle/>
          <a:p>
            <a:r>
              <a:rPr lang="en-US" dirty="0"/>
              <a:t>Course Objectives</a:t>
            </a:r>
            <a:endParaRPr lang="en-CA" dirty="0"/>
          </a:p>
        </p:txBody>
      </p:sp>
      <p:pic>
        <p:nvPicPr>
          <p:cNvPr id="4" name="Picture 3" descr="A dart in the center of a target&#10;&#10;Description automatically generated">
            <a:extLst>
              <a:ext uri="{FF2B5EF4-FFF2-40B4-BE49-F238E27FC236}">
                <a16:creationId xmlns:a16="http://schemas.microsoft.com/office/drawing/2014/main" id="{A0229187-D5FC-6F99-5467-0997516BF00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33813" y="190828"/>
            <a:ext cx="1124373" cy="1124373"/>
          </a:xfrm>
          <a:prstGeom prst="rect">
            <a:avLst/>
          </a:prstGeom>
        </p:spPr>
      </p:pic>
    </p:spTree>
    <p:extLst>
      <p:ext uri="{BB962C8B-B14F-4D97-AF65-F5344CB8AC3E}">
        <p14:creationId xmlns:p14="http://schemas.microsoft.com/office/powerpoint/2010/main" val="3643706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509BD-7ECF-0A80-08F4-6B865BB3D3A9}"/>
              </a:ext>
            </a:extLst>
          </p:cNvPr>
          <p:cNvSpPr>
            <a:spLocks noGrp="1"/>
          </p:cNvSpPr>
          <p:nvPr>
            <p:ph type="body" sz="quarter" idx="14"/>
          </p:nvPr>
        </p:nvSpPr>
        <p:spPr/>
        <p:txBody>
          <a:bodyPr/>
          <a:lstStyle/>
          <a:p>
            <a:r>
              <a:rPr lang="en-US" dirty="0"/>
              <a:t>Primary use case:</a:t>
            </a:r>
          </a:p>
          <a:p>
            <a:pPr lvl="1"/>
            <a:r>
              <a:rPr lang="en-US" dirty="0"/>
              <a:t>Give providers coverage information at the time of ordering/booking</a:t>
            </a:r>
          </a:p>
          <a:p>
            <a:pPr lvl="1"/>
            <a:r>
              <a:rPr lang="en-US" dirty="0"/>
              <a:t>Allows providers to</a:t>
            </a:r>
          </a:p>
          <a:p>
            <a:pPr lvl="2"/>
            <a:r>
              <a:rPr lang="en-US" dirty="0"/>
              <a:t>Change the therapeutic approach to one that will work for the patient</a:t>
            </a:r>
          </a:p>
          <a:p>
            <a:pPr lvl="3"/>
            <a:r>
              <a:rPr lang="en-US" dirty="0"/>
              <a:t>Lack of coverage may mean inability to adhere</a:t>
            </a:r>
          </a:p>
          <a:p>
            <a:pPr lvl="2"/>
            <a:r>
              <a:rPr lang="en-US" dirty="0"/>
              <a:t>Account for potential time delays due to prior authorization requirements</a:t>
            </a:r>
          </a:p>
          <a:p>
            <a:pPr lvl="2"/>
            <a:r>
              <a:rPr lang="en-US" dirty="0"/>
              <a:t>Ensure all relevant information is captured at the time of the patient visit</a:t>
            </a:r>
          </a:p>
          <a:p>
            <a:pPr lvl="2"/>
            <a:r>
              <a:rPr lang="en-US" dirty="0"/>
              <a:t>Discuss options and trade-offs with patient</a:t>
            </a:r>
          </a:p>
          <a:p>
            <a:pPr lvl="2"/>
            <a:r>
              <a:rPr lang="en-US" dirty="0"/>
              <a:t>Reduce administrative overhead in communicating with payers</a:t>
            </a:r>
          </a:p>
          <a:p>
            <a:pPr lvl="3"/>
            <a:r>
              <a:rPr lang="en-US" dirty="0"/>
              <a:t>No portals, faxes, reduced back-end staff interaction</a:t>
            </a:r>
            <a:endParaRPr lang="en-CA" dirty="0"/>
          </a:p>
        </p:txBody>
      </p:sp>
      <p:sp>
        <p:nvSpPr>
          <p:cNvPr id="3" name="Title 2">
            <a:extLst>
              <a:ext uri="{FF2B5EF4-FFF2-40B4-BE49-F238E27FC236}">
                <a16:creationId xmlns:a16="http://schemas.microsoft.com/office/drawing/2014/main" id="{7AC5EF57-1375-DDF0-6CEA-B8D4BDC73D92}"/>
              </a:ext>
            </a:extLst>
          </p:cNvPr>
          <p:cNvSpPr>
            <a:spLocks noGrp="1"/>
          </p:cNvSpPr>
          <p:nvPr>
            <p:ph type="title"/>
          </p:nvPr>
        </p:nvSpPr>
        <p:spPr/>
        <p:txBody>
          <a:bodyPr/>
          <a:lstStyle/>
          <a:p>
            <a:r>
              <a:rPr lang="en-US" dirty="0"/>
              <a:t>Coverage Information Use Case</a:t>
            </a:r>
            <a:endParaRPr lang="en-CA" dirty="0"/>
          </a:p>
        </p:txBody>
      </p:sp>
      <p:sp>
        <p:nvSpPr>
          <p:cNvPr id="4" name="Slide Number Placeholder 3">
            <a:extLst>
              <a:ext uri="{FF2B5EF4-FFF2-40B4-BE49-F238E27FC236}">
                <a16:creationId xmlns:a16="http://schemas.microsoft.com/office/drawing/2014/main" id="{2D02BAE5-FA7A-33AC-CE18-8FFE09E9CB68}"/>
              </a:ext>
            </a:extLst>
          </p:cNvPr>
          <p:cNvSpPr>
            <a:spLocks noGrp="1"/>
          </p:cNvSpPr>
          <p:nvPr>
            <p:ph type="sldNum" sz="quarter" idx="7"/>
          </p:nvPr>
        </p:nvSpPr>
        <p:spPr/>
        <p:txBody>
          <a:bodyPr/>
          <a:lstStyle/>
          <a:p>
            <a:fld id="{B6F15528-21DE-4FAA-801E-634DDDAF4B2B}" type="slidenum">
              <a:rPr lang="en-CA" smtClean="0"/>
              <a:t>50</a:t>
            </a:fld>
            <a:endParaRPr lang="en-CA"/>
          </a:p>
        </p:txBody>
      </p:sp>
    </p:spTree>
    <p:extLst>
      <p:ext uri="{BB962C8B-B14F-4D97-AF65-F5344CB8AC3E}">
        <p14:creationId xmlns:p14="http://schemas.microsoft.com/office/powerpoint/2010/main" val="3996521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43BBC-C1F3-8AF6-09E6-BB42D720C383}"/>
              </a:ext>
            </a:extLst>
          </p:cNvPr>
          <p:cNvSpPr>
            <a:spLocks noGrp="1"/>
          </p:cNvSpPr>
          <p:nvPr>
            <p:ph type="body" sz="quarter" idx="14"/>
          </p:nvPr>
        </p:nvSpPr>
        <p:spPr/>
        <p:txBody>
          <a:bodyPr/>
          <a:lstStyle/>
          <a:p>
            <a:r>
              <a:rPr lang="en-US" dirty="0"/>
              <a:t>The only data the payer gets is:</a:t>
            </a:r>
          </a:p>
          <a:p>
            <a:pPr lvl="1"/>
            <a:r>
              <a:rPr lang="en-US" dirty="0"/>
              <a:t>What appears on the order</a:t>
            </a:r>
          </a:p>
          <a:p>
            <a:pPr lvl="1"/>
            <a:r>
              <a:rPr lang="en-US" dirty="0"/>
              <a:t>What data exists in the EHR</a:t>
            </a:r>
          </a:p>
          <a:p>
            <a:r>
              <a:rPr lang="en-US" dirty="0"/>
              <a:t>No expectation of billing codes or modifiers</a:t>
            </a:r>
          </a:p>
          <a:p>
            <a:r>
              <a:rPr lang="en-US" dirty="0"/>
              <a:t>No guarantee all desired information will be present</a:t>
            </a:r>
          </a:p>
          <a:p>
            <a:pPr lvl="1"/>
            <a:r>
              <a:rPr lang="en-US" dirty="0"/>
              <a:t>Performer, location, date, etc.</a:t>
            </a:r>
          </a:p>
          <a:p>
            <a:r>
              <a:rPr lang="en-US" dirty="0"/>
              <a:t>One order could result in a wide range of actual claim codes</a:t>
            </a:r>
          </a:p>
        </p:txBody>
      </p:sp>
      <p:sp>
        <p:nvSpPr>
          <p:cNvPr id="3" name="Title 2">
            <a:extLst>
              <a:ext uri="{FF2B5EF4-FFF2-40B4-BE49-F238E27FC236}">
                <a16:creationId xmlns:a16="http://schemas.microsoft.com/office/drawing/2014/main" id="{58042D12-BE74-9FF6-6EFE-33D751557F6B}"/>
              </a:ext>
            </a:extLst>
          </p:cNvPr>
          <p:cNvSpPr>
            <a:spLocks noGrp="1"/>
          </p:cNvSpPr>
          <p:nvPr>
            <p:ph type="title"/>
          </p:nvPr>
        </p:nvSpPr>
        <p:spPr/>
        <p:txBody>
          <a:bodyPr/>
          <a:lstStyle/>
          <a:p>
            <a:r>
              <a:rPr lang="en-US" dirty="0"/>
              <a:t>Coverage Information is not a eligibility check</a:t>
            </a:r>
            <a:endParaRPr lang="en-CA" dirty="0"/>
          </a:p>
        </p:txBody>
      </p:sp>
      <p:sp>
        <p:nvSpPr>
          <p:cNvPr id="4" name="Slide Number Placeholder 3">
            <a:extLst>
              <a:ext uri="{FF2B5EF4-FFF2-40B4-BE49-F238E27FC236}">
                <a16:creationId xmlns:a16="http://schemas.microsoft.com/office/drawing/2014/main" id="{021EFD00-29F3-6103-F6FF-B60A603F5367}"/>
              </a:ext>
            </a:extLst>
          </p:cNvPr>
          <p:cNvSpPr>
            <a:spLocks noGrp="1"/>
          </p:cNvSpPr>
          <p:nvPr>
            <p:ph type="sldNum" sz="quarter" idx="7"/>
          </p:nvPr>
        </p:nvSpPr>
        <p:spPr/>
        <p:txBody>
          <a:bodyPr/>
          <a:lstStyle/>
          <a:p>
            <a:fld id="{B6F15528-21DE-4FAA-801E-634DDDAF4B2B}" type="slidenum">
              <a:rPr lang="en-CA" smtClean="0"/>
              <a:t>51</a:t>
            </a:fld>
            <a:endParaRPr lang="en-CA"/>
          </a:p>
        </p:txBody>
      </p:sp>
    </p:spTree>
    <p:extLst>
      <p:ext uri="{BB962C8B-B14F-4D97-AF65-F5344CB8AC3E}">
        <p14:creationId xmlns:p14="http://schemas.microsoft.com/office/powerpoint/2010/main" val="32347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FA282-F949-12FF-BE53-6E00457F54A4}"/>
              </a:ext>
            </a:extLst>
          </p:cNvPr>
          <p:cNvSpPr>
            <a:spLocks noGrp="1"/>
          </p:cNvSpPr>
          <p:nvPr>
            <p:ph type="body" sz="quarter" idx="14"/>
          </p:nvPr>
        </p:nvSpPr>
        <p:spPr/>
        <p:txBody>
          <a:bodyPr/>
          <a:lstStyle/>
          <a:p>
            <a:r>
              <a:rPr lang="en-US" dirty="0"/>
              <a:t>Map ‘order’ codes to candidate claim codes</a:t>
            </a:r>
          </a:p>
          <a:p>
            <a:r>
              <a:rPr lang="en-US" dirty="0"/>
              <a:t>Look for other relevant information in the client record</a:t>
            </a:r>
          </a:p>
          <a:p>
            <a:r>
              <a:rPr lang="en-US" dirty="0"/>
              <a:t>If there are multiple possible claims</a:t>
            </a:r>
          </a:p>
          <a:p>
            <a:pPr lvl="1"/>
            <a:r>
              <a:rPr lang="en-US" dirty="0"/>
              <a:t>If possible, evaluate all possibilities</a:t>
            </a:r>
          </a:p>
          <a:p>
            <a:pPr lvl="2"/>
            <a:r>
              <a:rPr lang="en-US" dirty="0"/>
              <a:t>Can return multiple coverage-information repetitions for different assumptions</a:t>
            </a:r>
          </a:p>
          <a:p>
            <a:pPr lvl="2"/>
            <a:r>
              <a:rPr lang="en-US" dirty="0"/>
              <a:t>Can qualify each one by billing code or conditions (e.g. in-network/out-of-network)</a:t>
            </a:r>
          </a:p>
          <a:p>
            <a:pPr lvl="1"/>
            <a:r>
              <a:rPr lang="en-US" dirty="0"/>
              <a:t>If not, indicate what additional information is needed to narrow things sufficiently for evaluation</a:t>
            </a:r>
            <a:endParaRPr lang="en-CA" dirty="0"/>
          </a:p>
        </p:txBody>
      </p:sp>
      <p:sp>
        <p:nvSpPr>
          <p:cNvPr id="3" name="Title 2">
            <a:extLst>
              <a:ext uri="{FF2B5EF4-FFF2-40B4-BE49-F238E27FC236}">
                <a16:creationId xmlns:a16="http://schemas.microsoft.com/office/drawing/2014/main" id="{00A3018C-8EA0-A71A-9A92-659F9634E717}"/>
              </a:ext>
            </a:extLst>
          </p:cNvPr>
          <p:cNvSpPr>
            <a:spLocks noGrp="1"/>
          </p:cNvSpPr>
          <p:nvPr>
            <p:ph type="title"/>
          </p:nvPr>
        </p:nvSpPr>
        <p:spPr/>
        <p:txBody>
          <a:bodyPr/>
          <a:lstStyle/>
          <a:p>
            <a:r>
              <a:rPr lang="en-US" dirty="0"/>
              <a:t>What does a payer do?</a:t>
            </a:r>
            <a:endParaRPr lang="en-CA" dirty="0"/>
          </a:p>
        </p:txBody>
      </p:sp>
      <p:sp>
        <p:nvSpPr>
          <p:cNvPr id="4" name="Slide Number Placeholder 3">
            <a:extLst>
              <a:ext uri="{FF2B5EF4-FFF2-40B4-BE49-F238E27FC236}">
                <a16:creationId xmlns:a16="http://schemas.microsoft.com/office/drawing/2014/main" id="{7E3C9701-DAD1-6E81-9D4E-61D4873666E5}"/>
              </a:ext>
            </a:extLst>
          </p:cNvPr>
          <p:cNvSpPr>
            <a:spLocks noGrp="1"/>
          </p:cNvSpPr>
          <p:nvPr>
            <p:ph type="sldNum" sz="quarter" idx="7"/>
          </p:nvPr>
        </p:nvSpPr>
        <p:spPr/>
        <p:txBody>
          <a:bodyPr/>
          <a:lstStyle/>
          <a:p>
            <a:fld id="{B6F15528-21DE-4FAA-801E-634DDDAF4B2B}" type="slidenum">
              <a:rPr lang="en-CA" smtClean="0"/>
              <a:t>52</a:t>
            </a:fld>
            <a:endParaRPr lang="en-CA"/>
          </a:p>
        </p:txBody>
      </p:sp>
    </p:spTree>
    <p:extLst>
      <p:ext uri="{BB962C8B-B14F-4D97-AF65-F5344CB8AC3E}">
        <p14:creationId xmlns:p14="http://schemas.microsoft.com/office/powerpoint/2010/main" val="595146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3504BC-3C21-2E08-A845-662E17DD3395}"/>
              </a:ext>
            </a:extLst>
          </p:cNvPr>
          <p:cNvSpPr>
            <a:spLocks noGrp="1"/>
          </p:cNvSpPr>
          <p:nvPr>
            <p:ph type="body" sz="quarter" idx="14"/>
          </p:nvPr>
        </p:nvSpPr>
        <p:spPr/>
        <p:txBody>
          <a:bodyPr/>
          <a:lstStyle/>
          <a:p>
            <a:r>
              <a:rPr lang="en-US" dirty="0"/>
              <a:t>The code used when ordering/booking an appointment/etc. will </a:t>
            </a:r>
            <a:r>
              <a:rPr lang="en-US" b="1" dirty="0"/>
              <a:t>not</a:t>
            </a:r>
            <a:r>
              <a:rPr lang="en-US" dirty="0"/>
              <a:t> necessarily be the code on the claim</a:t>
            </a:r>
          </a:p>
          <a:p>
            <a:pPr lvl="1"/>
            <a:r>
              <a:rPr lang="en-US" dirty="0"/>
              <a:t>This is true even if the ordered code is a CPT code</a:t>
            </a:r>
          </a:p>
          <a:p>
            <a:r>
              <a:rPr lang="en-US" dirty="0"/>
              <a:t>Payers will need to figure out what possible billing codes are ‘reasonably likely’ for a given order</a:t>
            </a:r>
          </a:p>
          <a:p>
            <a:pPr lvl="1"/>
            <a:r>
              <a:rPr lang="en-US" dirty="0"/>
              <a:t>If there are a small enough number, evaluate coverage requirements for all</a:t>
            </a:r>
          </a:p>
          <a:p>
            <a:pPr lvl="1"/>
            <a:r>
              <a:rPr lang="en-US" dirty="0"/>
              <a:t>If coverage requirements vary, return a separate coverage-information extension for each ‘set’ with different rules</a:t>
            </a:r>
          </a:p>
          <a:p>
            <a:pPr lvl="1"/>
            <a:r>
              <a:rPr lang="en-US" dirty="0"/>
              <a:t>If there are too many to reasonably evaluate</a:t>
            </a:r>
          </a:p>
          <a:p>
            <a:pPr lvl="2"/>
            <a:r>
              <a:rPr lang="en-US" dirty="0"/>
              <a:t>Return coverage-information saying “detailed-code” is needed</a:t>
            </a:r>
          </a:p>
        </p:txBody>
      </p:sp>
      <p:sp>
        <p:nvSpPr>
          <p:cNvPr id="3" name="Title 2">
            <a:extLst>
              <a:ext uri="{FF2B5EF4-FFF2-40B4-BE49-F238E27FC236}">
                <a16:creationId xmlns:a16="http://schemas.microsoft.com/office/drawing/2014/main" id="{DD660D51-795C-AE00-3B58-CACAD4F3CBE6}"/>
              </a:ext>
            </a:extLst>
          </p:cNvPr>
          <p:cNvSpPr>
            <a:spLocks noGrp="1"/>
          </p:cNvSpPr>
          <p:nvPr>
            <p:ph type="title"/>
          </p:nvPr>
        </p:nvSpPr>
        <p:spPr/>
        <p:txBody>
          <a:bodyPr/>
          <a:lstStyle/>
          <a:p>
            <a:r>
              <a:rPr lang="en-US" dirty="0"/>
              <a:t>What billing codes are possible?</a:t>
            </a:r>
            <a:endParaRPr lang="en-CA" dirty="0"/>
          </a:p>
        </p:txBody>
      </p:sp>
      <p:sp>
        <p:nvSpPr>
          <p:cNvPr id="4" name="Slide Number Placeholder 3">
            <a:extLst>
              <a:ext uri="{FF2B5EF4-FFF2-40B4-BE49-F238E27FC236}">
                <a16:creationId xmlns:a16="http://schemas.microsoft.com/office/drawing/2014/main" id="{DBE608C1-AD3D-80D3-4034-EC5F866F9346}"/>
              </a:ext>
            </a:extLst>
          </p:cNvPr>
          <p:cNvSpPr>
            <a:spLocks noGrp="1"/>
          </p:cNvSpPr>
          <p:nvPr>
            <p:ph type="sldNum" sz="quarter" idx="7"/>
          </p:nvPr>
        </p:nvSpPr>
        <p:spPr/>
        <p:txBody>
          <a:bodyPr/>
          <a:lstStyle/>
          <a:p>
            <a:fld id="{B6F15528-21DE-4FAA-801E-634DDDAF4B2B}" type="slidenum">
              <a:rPr lang="en-CA" smtClean="0"/>
              <a:t>53</a:t>
            </a:fld>
            <a:endParaRPr lang="en-CA"/>
          </a:p>
        </p:txBody>
      </p:sp>
    </p:spTree>
    <p:extLst>
      <p:ext uri="{BB962C8B-B14F-4D97-AF65-F5344CB8AC3E}">
        <p14:creationId xmlns:p14="http://schemas.microsoft.com/office/powerpoint/2010/main" val="291574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13D7D4-DB6D-5C73-4320-E072AC3E1BB9}"/>
              </a:ext>
            </a:extLst>
          </p:cNvPr>
          <p:cNvSpPr>
            <a:spLocks noGrp="1"/>
          </p:cNvSpPr>
          <p:nvPr>
            <p:ph type="body" sz="quarter" idx="14"/>
          </p:nvPr>
        </p:nvSpPr>
        <p:spPr/>
        <p:txBody>
          <a:bodyPr/>
          <a:lstStyle/>
          <a:p>
            <a:r>
              <a:rPr lang="en-US" dirty="0"/>
              <a:t>If there are multiple possible billing codes</a:t>
            </a:r>
          </a:p>
          <a:p>
            <a:pPr lvl="1"/>
            <a:r>
              <a:rPr lang="en-US" dirty="0"/>
              <a:t>Can’t return unsolicited prior authorization</a:t>
            </a:r>
          </a:p>
          <a:p>
            <a:r>
              <a:rPr lang="en-US" dirty="0"/>
              <a:t>Mapping order codes to billing codes is complex</a:t>
            </a:r>
          </a:p>
          <a:p>
            <a:pPr lvl="1"/>
            <a:r>
              <a:rPr lang="en-US" dirty="0"/>
              <a:t>See the presentation at the Da Vinci education event</a:t>
            </a:r>
          </a:p>
        </p:txBody>
      </p:sp>
      <p:sp>
        <p:nvSpPr>
          <p:cNvPr id="3" name="Title 2">
            <a:extLst>
              <a:ext uri="{FF2B5EF4-FFF2-40B4-BE49-F238E27FC236}">
                <a16:creationId xmlns:a16="http://schemas.microsoft.com/office/drawing/2014/main" id="{64EFA76E-2232-AD03-E4AD-5948A13816CF}"/>
              </a:ext>
            </a:extLst>
          </p:cNvPr>
          <p:cNvSpPr>
            <a:spLocks noGrp="1"/>
          </p:cNvSpPr>
          <p:nvPr>
            <p:ph type="title"/>
          </p:nvPr>
        </p:nvSpPr>
        <p:spPr/>
        <p:txBody>
          <a:bodyPr/>
          <a:lstStyle/>
          <a:p>
            <a:r>
              <a:rPr lang="en-US" dirty="0"/>
              <a:t>Billing code considerations</a:t>
            </a:r>
            <a:endParaRPr lang="en-CA" dirty="0"/>
          </a:p>
        </p:txBody>
      </p:sp>
      <p:sp>
        <p:nvSpPr>
          <p:cNvPr id="4" name="Slide Number Placeholder 3">
            <a:extLst>
              <a:ext uri="{FF2B5EF4-FFF2-40B4-BE49-F238E27FC236}">
                <a16:creationId xmlns:a16="http://schemas.microsoft.com/office/drawing/2014/main" id="{83216CCB-6ADD-DB17-7871-ADF9740EE8A5}"/>
              </a:ext>
            </a:extLst>
          </p:cNvPr>
          <p:cNvSpPr>
            <a:spLocks noGrp="1"/>
          </p:cNvSpPr>
          <p:nvPr>
            <p:ph type="sldNum" sz="quarter" idx="7"/>
          </p:nvPr>
        </p:nvSpPr>
        <p:spPr/>
        <p:txBody>
          <a:bodyPr/>
          <a:lstStyle/>
          <a:p>
            <a:fld id="{B6F15528-21DE-4FAA-801E-634DDDAF4B2B}" type="slidenum">
              <a:rPr lang="en-CA" smtClean="0"/>
              <a:t>54</a:t>
            </a:fld>
            <a:endParaRPr lang="en-CA"/>
          </a:p>
        </p:txBody>
      </p:sp>
    </p:spTree>
    <p:extLst>
      <p:ext uri="{BB962C8B-B14F-4D97-AF65-F5344CB8AC3E}">
        <p14:creationId xmlns:p14="http://schemas.microsoft.com/office/powerpoint/2010/main" val="714690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08F8B3-14BD-2AC9-78E9-C526110EA1A7}"/>
              </a:ext>
            </a:extLst>
          </p:cNvPr>
          <p:cNvSpPr>
            <a:spLocks noGrp="1"/>
          </p:cNvSpPr>
          <p:nvPr>
            <p:ph type="sldNum" sz="quarter" idx="12"/>
          </p:nvPr>
        </p:nvSpPr>
        <p:spPr/>
        <p:txBody>
          <a:bodyPr/>
          <a:lstStyle/>
          <a:p>
            <a:fld id="{B6F15528-21DE-4FAA-801E-634DDDAF4B2B}" type="slidenum">
              <a:rPr lang="en-CA" smtClean="0"/>
              <a:t>55</a:t>
            </a:fld>
            <a:endParaRPr lang="en-CA"/>
          </a:p>
        </p:txBody>
      </p:sp>
      <p:sp>
        <p:nvSpPr>
          <p:cNvPr id="3" name="Title 2">
            <a:extLst>
              <a:ext uri="{FF2B5EF4-FFF2-40B4-BE49-F238E27FC236}">
                <a16:creationId xmlns:a16="http://schemas.microsoft.com/office/drawing/2014/main" id="{D04F9C35-A3CF-8684-86FC-239F238025B5}"/>
              </a:ext>
            </a:extLst>
          </p:cNvPr>
          <p:cNvSpPr>
            <a:spLocks noGrp="1"/>
          </p:cNvSpPr>
          <p:nvPr>
            <p:ph type="title"/>
          </p:nvPr>
        </p:nvSpPr>
        <p:spPr/>
        <p:txBody>
          <a:bodyPr/>
          <a:lstStyle/>
          <a:p>
            <a:r>
              <a:rPr lang="en-US" dirty="0"/>
              <a:t>Coverage Information extension</a:t>
            </a:r>
            <a:endParaRPr lang="en-CA" dirty="0"/>
          </a:p>
        </p:txBody>
      </p:sp>
      <p:pic>
        <p:nvPicPr>
          <p:cNvPr id="6" name="Picture 5">
            <a:extLst>
              <a:ext uri="{FF2B5EF4-FFF2-40B4-BE49-F238E27FC236}">
                <a16:creationId xmlns:a16="http://schemas.microsoft.com/office/drawing/2014/main" id="{E64BFCE6-4E73-B287-F914-732CF68273C8}"/>
              </a:ext>
            </a:extLst>
          </p:cNvPr>
          <p:cNvPicPr>
            <a:picLocks noChangeAspect="1"/>
          </p:cNvPicPr>
          <p:nvPr/>
        </p:nvPicPr>
        <p:blipFill>
          <a:blip r:embed="rId2"/>
          <a:stretch>
            <a:fillRect/>
          </a:stretch>
        </p:blipFill>
        <p:spPr>
          <a:xfrm>
            <a:off x="3306408" y="1001706"/>
            <a:ext cx="8123705" cy="5566242"/>
          </a:xfrm>
          <a:prstGeom prst="rect">
            <a:avLst/>
          </a:prstGeom>
        </p:spPr>
      </p:pic>
    </p:spTree>
    <p:extLst>
      <p:ext uri="{BB962C8B-B14F-4D97-AF65-F5344CB8AC3E}">
        <p14:creationId xmlns:p14="http://schemas.microsoft.com/office/powerpoint/2010/main" val="234560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E16319B-FC22-FD6F-329D-AB63CEBC19D3}"/>
              </a:ext>
            </a:extLst>
          </p:cNvPr>
          <p:cNvSpPr>
            <a:spLocks noGrp="1"/>
          </p:cNvSpPr>
          <p:nvPr>
            <p:ph type="body" sz="quarter" idx="14"/>
          </p:nvPr>
        </p:nvSpPr>
        <p:spPr/>
        <p:txBody>
          <a:bodyPr/>
          <a:lstStyle/>
          <a:p>
            <a:r>
              <a:rPr lang="en-US" dirty="0"/>
              <a:t>‘coverage’ is a Reference to the Coverage that applies to the assertions given</a:t>
            </a:r>
          </a:p>
          <a:p>
            <a:r>
              <a:rPr lang="en-US" dirty="0"/>
              <a:t>This will usually be the Coverage passed during pre-fetch</a:t>
            </a:r>
          </a:p>
          <a:p>
            <a:r>
              <a:rPr lang="en-US" dirty="0"/>
              <a:t>The Reference must point to a Coverage record on the EHR</a:t>
            </a:r>
            <a:endParaRPr lang="en-CA" dirty="0"/>
          </a:p>
        </p:txBody>
      </p:sp>
      <p:sp>
        <p:nvSpPr>
          <p:cNvPr id="4" name="Title 3">
            <a:extLst>
              <a:ext uri="{FF2B5EF4-FFF2-40B4-BE49-F238E27FC236}">
                <a16:creationId xmlns:a16="http://schemas.microsoft.com/office/drawing/2014/main" id="{9B0A63B6-B55E-D5D3-57E3-94681771AE79}"/>
              </a:ext>
            </a:extLst>
          </p:cNvPr>
          <p:cNvSpPr>
            <a:spLocks noGrp="1"/>
          </p:cNvSpPr>
          <p:nvPr>
            <p:ph type="title"/>
          </p:nvPr>
        </p:nvSpPr>
        <p:spPr/>
        <p:txBody>
          <a:bodyPr/>
          <a:lstStyle/>
          <a:p>
            <a:r>
              <a:rPr lang="en-US" dirty="0"/>
              <a:t>Coverage Information - coverage</a:t>
            </a:r>
            <a:endParaRPr lang="en-CA" dirty="0"/>
          </a:p>
        </p:txBody>
      </p:sp>
      <p:sp>
        <p:nvSpPr>
          <p:cNvPr id="2" name="Slide Number Placeholder 1">
            <a:extLst>
              <a:ext uri="{FF2B5EF4-FFF2-40B4-BE49-F238E27FC236}">
                <a16:creationId xmlns:a16="http://schemas.microsoft.com/office/drawing/2014/main" id="{23A5A9B8-F77D-CB1F-B668-4592C0AAF97F}"/>
              </a:ext>
            </a:extLst>
          </p:cNvPr>
          <p:cNvSpPr>
            <a:spLocks noGrp="1"/>
          </p:cNvSpPr>
          <p:nvPr>
            <p:ph type="sldNum" sz="quarter" idx="7"/>
          </p:nvPr>
        </p:nvSpPr>
        <p:spPr/>
        <p:txBody>
          <a:bodyPr/>
          <a:lstStyle/>
          <a:p>
            <a:fld id="{B4887C3B-057F-4D1D-8672-DA58E661878F}" type="slidenum">
              <a:rPr lang="en-US" smtClean="0"/>
              <a:pPr/>
              <a:t>56</a:t>
            </a:fld>
            <a:endParaRPr lang="en-US"/>
          </a:p>
        </p:txBody>
      </p:sp>
    </p:spTree>
    <p:extLst>
      <p:ext uri="{BB962C8B-B14F-4D97-AF65-F5344CB8AC3E}">
        <p14:creationId xmlns:p14="http://schemas.microsoft.com/office/powerpoint/2010/main" val="2525338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0A3254-F70D-D8CA-90CC-08108563225C}"/>
              </a:ext>
            </a:extLst>
          </p:cNvPr>
          <p:cNvSpPr>
            <a:spLocks noGrp="1"/>
          </p:cNvSpPr>
          <p:nvPr>
            <p:ph type="body" sz="quarter" idx="14"/>
          </p:nvPr>
        </p:nvSpPr>
        <p:spPr/>
        <p:txBody>
          <a:bodyPr/>
          <a:lstStyle/>
          <a:p>
            <a:r>
              <a:rPr lang="en-US" dirty="0"/>
              <a:t>Answers: covered, not-covered, conditional</a:t>
            </a:r>
          </a:p>
          <a:p>
            <a:r>
              <a:rPr lang="en-US" dirty="0"/>
              <a:t>Mandatory</a:t>
            </a:r>
          </a:p>
          <a:p>
            <a:r>
              <a:rPr lang="en-US" dirty="0"/>
              <a:t>Does coverage exist for this service at all?</a:t>
            </a:r>
          </a:p>
          <a:p>
            <a:pPr lvl="1"/>
            <a:r>
              <a:rPr lang="en-US" dirty="0"/>
              <a:t>Can the coverage or member be found?</a:t>
            </a:r>
          </a:p>
          <a:p>
            <a:pPr lvl="1"/>
            <a:r>
              <a:rPr lang="en-US" dirty="0"/>
              <a:t>Is the coverage in effect?</a:t>
            </a:r>
          </a:p>
          <a:p>
            <a:pPr lvl="1"/>
            <a:r>
              <a:rPr lang="en-US" dirty="0"/>
              <a:t>Does the coverage apply to this patient?</a:t>
            </a:r>
          </a:p>
          <a:p>
            <a:pPr lvl="1"/>
            <a:r>
              <a:rPr lang="en-US" dirty="0"/>
              <a:t>Does the expected service fall within the scope of the coverage?</a:t>
            </a:r>
          </a:p>
          <a:p>
            <a:pPr lvl="1"/>
            <a:r>
              <a:rPr lang="en-US" dirty="0"/>
              <a:t>Has the patient hit their limit?</a:t>
            </a:r>
          </a:p>
          <a:p>
            <a:r>
              <a:rPr lang="en-US" dirty="0"/>
              <a:t>Doesn’t care about deductibles or co-pay</a:t>
            </a:r>
          </a:p>
          <a:p>
            <a:r>
              <a:rPr lang="en-US" dirty="0"/>
              <a:t>Doesn’t care about prior authorization requirements</a:t>
            </a:r>
          </a:p>
          <a:p>
            <a:endParaRPr lang="en-CA" dirty="0"/>
          </a:p>
        </p:txBody>
      </p:sp>
      <p:sp>
        <p:nvSpPr>
          <p:cNvPr id="3" name="Title 2">
            <a:extLst>
              <a:ext uri="{FF2B5EF4-FFF2-40B4-BE49-F238E27FC236}">
                <a16:creationId xmlns:a16="http://schemas.microsoft.com/office/drawing/2014/main" id="{D97322A9-9413-0BE9-B0AC-E20CEA90D832}"/>
              </a:ext>
            </a:extLst>
          </p:cNvPr>
          <p:cNvSpPr>
            <a:spLocks noGrp="1"/>
          </p:cNvSpPr>
          <p:nvPr>
            <p:ph type="title"/>
          </p:nvPr>
        </p:nvSpPr>
        <p:spPr/>
        <p:txBody>
          <a:bodyPr/>
          <a:lstStyle/>
          <a:p>
            <a:r>
              <a:rPr lang="en-US" dirty="0"/>
              <a:t>Coverage Information - covered</a:t>
            </a:r>
            <a:endParaRPr lang="en-CA" dirty="0"/>
          </a:p>
        </p:txBody>
      </p:sp>
      <p:sp>
        <p:nvSpPr>
          <p:cNvPr id="4" name="Slide Number Placeholder 3">
            <a:extLst>
              <a:ext uri="{FF2B5EF4-FFF2-40B4-BE49-F238E27FC236}">
                <a16:creationId xmlns:a16="http://schemas.microsoft.com/office/drawing/2014/main" id="{E1C07446-DECA-1A9F-F2A6-70526422B969}"/>
              </a:ext>
            </a:extLst>
          </p:cNvPr>
          <p:cNvSpPr>
            <a:spLocks noGrp="1"/>
          </p:cNvSpPr>
          <p:nvPr>
            <p:ph type="sldNum" sz="quarter" idx="7"/>
          </p:nvPr>
        </p:nvSpPr>
        <p:spPr/>
        <p:txBody>
          <a:bodyPr/>
          <a:lstStyle/>
          <a:p>
            <a:fld id="{B6F15528-21DE-4FAA-801E-634DDDAF4B2B}" type="slidenum">
              <a:rPr lang="en-CA" smtClean="0"/>
              <a:t>57</a:t>
            </a:fld>
            <a:endParaRPr lang="en-CA"/>
          </a:p>
        </p:txBody>
      </p:sp>
    </p:spTree>
    <p:extLst>
      <p:ext uri="{BB962C8B-B14F-4D97-AF65-F5344CB8AC3E}">
        <p14:creationId xmlns:p14="http://schemas.microsoft.com/office/powerpoint/2010/main" val="421622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A214B-5AEB-75F9-433F-BC0B7C2775B8}"/>
              </a:ext>
            </a:extLst>
          </p:cNvPr>
          <p:cNvSpPr>
            <a:spLocks noGrp="1"/>
          </p:cNvSpPr>
          <p:nvPr>
            <p:ph type="body" sz="quarter" idx="14"/>
          </p:nvPr>
        </p:nvSpPr>
        <p:spPr/>
        <p:txBody>
          <a:bodyPr/>
          <a:lstStyle/>
          <a:p>
            <a:r>
              <a:rPr lang="en-US" dirty="0"/>
              <a:t>More information is needed to determine if covered or not</a:t>
            </a:r>
          </a:p>
          <a:p>
            <a:r>
              <a:rPr lang="en-US" dirty="0"/>
              <a:t>Used when number of possible ‘claim’ options is too large to evaluate</a:t>
            </a:r>
          </a:p>
          <a:p>
            <a:r>
              <a:rPr lang="en-US" dirty="0"/>
              <a:t>If set as ‘conditional’, must also include ‘info-needed’ to say what additional information is needed</a:t>
            </a:r>
          </a:p>
          <a:p>
            <a:r>
              <a:rPr lang="en-US" dirty="0"/>
              <a:t>Can be one (or more) of:</a:t>
            </a:r>
          </a:p>
          <a:p>
            <a:pPr lvl="1"/>
            <a:r>
              <a:rPr lang="en-US" dirty="0"/>
              <a:t>Performer</a:t>
            </a:r>
          </a:p>
          <a:p>
            <a:pPr lvl="1"/>
            <a:r>
              <a:rPr lang="en-US" dirty="0"/>
              <a:t>Location</a:t>
            </a:r>
          </a:p>
          <a:p>
            <a:pPr lvl="1"/>
            <a:r>
              <a:rPr lang="en-US" dirty="0"/>
              <a:t>Time-frame</a:t>
            </a:r>
          </a:p>
          <a:p>
            <a:pPr lvl="1"/>
            <a:r>
              <a:rPr lang="en-US" dirty="0"/>
              <a:t>Contract-window</a:t>
            </a:r>
          </a:p>
          <a:p>
            <a:pPr lvl="1"/>
            <a:r>
              <a:rPr lang="en-US" dirty="0"/>
              <a:t>(maybe also ‘detailed code’?)</a:t>
            </a:r>
          </a:p>
          <a:p>
            <a:pPr lvl="1"/>
            <a:r>
              <a:rPr lang="en-US" dirty="0"/>
              <a:t>Other</a:t>
            </a:r>
            <a:endParaRPr lang="en-CA" dirty="0"/>
          </a:p>
        </p:txBody>
      </p:sp>
      <p:sp>
        <p:nvSpPr>
          <p:cNvPr id="3" name="Title 2">
            <a:extLst>
              <a:ext uri="{FF2B5EF4-FFF2-40B4-BE49-F238E27FC236}">
                <a16:creationId xmlns:a16="http://schemas.microsoft.com/office/drawing/2014/main" id="{C41FC542-1991-1892-0ECA-D1E54854651B}"/>
              </a:ext>
            </a:extLst>
          </p:cNvPr>
          <p:cNvSpPr>
            <a:spLocks noGrp="1"/>
          </p:cNvSpPr>
          <p:nvPr>
            <p:ph type="title"/>
          </p:nvPr>
        </p:nvSpPr>
        <p:spPr/>
        <p:txBody>
          <a:bodyPr/>
          <a:lstStyle/>
          <a:p>
            <a:r>
              <a:rPr lang="en-US" dirty="0"/>
              <a:t>What does ‘conditional’ mean?</a:t>
            </a:r>
            <a:endParaRPr lang="en-CA" dirty="0"/>
          </a:p>
        </p:txBody>
      </p:sp>
      <p:sp>
        <p:nvSpPr>
          <p:cNvPr id="4" name="Slide Number Placeholder 3">
            <a:extLst>
              <a:ext uri="{FF2B5EF4-FFF2-40B4-BE49-F238E27FC236}">
                <a16:creationId xmlns:a16="http://schemas.microsoft.com/office/drawing/2014/main" id="{E9F20364-895C-DAE5-B441-728E1B6946BB}"/>
              </a:ext>
            </a:extLst>
          </p:cNvPr>
          <p:cNvSpPr>
            <a:spLocks noGrp="1"/>
          </p:cNvSpPr>
          <p:nvPr>
            <p:ph type="sldNum" sz="quarter" idx="7"/>
          </p:nvPr>
        </p:nvSpPr>
        <p:spPr/>
        <p:txBody>
          <a:bodyPr/>
          <a:lstStyle/>
          <a:p>
            <a:fld id="{B6F15528-21DE-4FAA-801E-634DDDAF4B2B}" type="slidenum">
              <a:rPr lang="en-CA" smtClean="0"/>
              <a:t>58</a:t>
            </a:fld>
            <a:endParaRPr lang="en-CA"/>
          </a:p>
        </p:txBody>
      </p:sp>
    </p:spTree>
    <p:extLst>
      <p:ext uri="{BB962C8B-B14F-4D97-AF65-F5344CB8AC3E}">
        <p14:creationId xmlns:p14="http://schemas.microsoft.com/office/powerpoint/2010/main" val="969269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553B8-FB7F-8A00-B3BA-045090A4E41C}"/>
              </a:ext>
            </a:extLst>
          </p:cNvPr>
          <p:cNvSpPr>
            <a:spLocks noGrp="1"/>
          </p:cNvSpPr>
          <p:nvPr>
            <p:ph type="body" sz="quarter" idx="14"/>
          </p:nvPr>
        </p:nvSpPr>
        <p:spPr/>
        <p:txBody>
          <a:bodyPr/>
          <a:lstStyle/>
          <a:p>
            <a:r>
              <a:rPr lang="en-US" dirty="0"/>
              <a:t>Must be supported, won’t be present if “not covered”</a:t>
            </a:r>
          </a:p>
          <a:p>
            <a:r>
              <a:rPr lang="en-US" dirty="0"/>
              <a:t>Answers: </a:t>
            </a:r>
          </a:p>
          <a:p>
            <a:pPr lvl="1"/>
            <a:r>
              <a:rPr lang="en-US" dirty="0"/>
              <a:t>no-auth – Prior authorization isn’t needed</a:t>
            </a:r>
          </a:p>
          <a:p>
            <a:pPr lvl="1"/>
            <a:r>
              <a:rPr lang="en-US" dirty="0"/>
              <a:t>auth-needed – Prior authorization is needed</a:t>
            </a:r>
          </a:p>
          <a:p>
            <a:pPr lvl="2"/>
            <a:r>
              <a:rPr lang="en-US" dirty="0"/>
              <a:t>and can be requested by ordering provider</a:t>
            </a:r>
          </a:p>
          <a:p>
            <a:pPr lvl="1"/>
            <a:r>
              <a:rPr lang="en-US" dirty="0"/>
              <a:t>satisfied – Prior authorization is needed, and has been granted without being solicited</a:t>
            </a:r>
          </a:p>
          <a:p>
            <a:pPr lvl="1"/>
            <a:r>
              <a:rPr lang="en-US" dirty="0" err="1"/>
              <a:t>performpa</a:t>
            </a:r>
            <a:r>
              <a:rPr lang="en-US" dirty="0"/>
              <a:t> – Prior authorization is needed</a:t>
            </a:r>
          </a:p>
          <a:p>
            <a:pPr lvl="2"/>
            <a:r>
              <a:rPr lang="en-US" dirty="0"/>
              <a:t>But must be requested by performing, not ordering provider</a:t>
            </a:r>
          </a:p>
          <a:p>
            <a:pPr lvl="1"/>
            <a:r>
              <a:rPr lang="en-US" dirty="0"/>
              <a:t>conditional – More information is needed to determine if prior authorization is necessary</a:t>
            </a:r>
          </a:p>
          <a:p>
            <a:pPr lvl="2"/>
            <a:r>
              <a:rPr lang="en-US" dirty="0"/>
              <a:t>Need to specify info-needed</a:t>
            </a:r>
          </a:p>
        </p:txBody>
      </p:sp>
      <p:sp>
        <p:nvSpPr>
          <p:cNvPr id="3" name="Title 2">
            <a:extLst>
              <a:ext uri="{FF2B5EF4-FFF2-40B4-BE49-F238E27FC236}">
                <a16:creationId xmlns:a16="http://schemas.microsoft.com/office/drawing/2014/main" id="{09D0E33F-58E2-6533-C32B-7653A630D547}"/>
              </a:ext>
            </a:extLst>
          </p:cNvPr>
          <p:cNvSpPr>
            <a:spLocks noGrp="1"/>
          </p:cNvSpPr>
          <p:nvPr>
            <p:ph type="title"/>
          </p:nvPr>
        </p:nvSpPr>
        <p:spPr/>
        <p:txBody>
          <a:bodyPr/>
          <a:lstStyle/>
          <a:p>
            <a:r>
              <a:rPr lang="en-US" dirty="0"/>
              <a:t>Coverage Information – </a:t>
            </a:r>
            <a:br>
              <a:rPr lang="en-US" dirty="0"/>
            </a:br>
            <a:r>
              <a:rPr lang="en-US" dirty="0"/>
              <a:t>pa-needed</a:t>
            </a:r>
            <a:endParaRPr lang="en-CA" dirty="0"/>
          </a:p>
        </p:txBody>
      </p:sp>
      <p:sp>
        <p:nvSpPr>
          <p:cNvPr id="4" name="Slide Number Placeholder 3">
            <a:extLst>
              <a:ext uri="{FF2B5EF4-FFF2-40B4-BE49-F238E27FC236}">
                <a16:creationId xmlns:a16="http://schemas.microsoft.com/office/drawing/2014/main" id="{66191527-D77E-EE7C-4517-467746C9B067}"/>
              </a:ext>
            </a:extLst>
          </p:cNvPr>
          <p:cNvSpPr>
            <a:spLocks noGrp="1"/>
          </p:cNvSpPr>
          <p:nvPr>
            <p:ph type="sldNum" sz="quarter" idx="7"/>
          </p:nvPr>
        </p:nvSpPr>
        <p:spPr/>
        <p:txBody>
          <a:bodyPr/>
          <a:lstStyle/>
          <a:p>
            <a:fld id="{B6F15528-21DE-4FAA-801E-634DDDAF4B2B}" type="slidenum">
              <a:rPr lang="en-CA" smtClean="0"/>
              <a:t>59</a:t>
            </a:fld>
            <a:endParaRPr lang="en-CA"/>
          </a:p>
        </p:txBody>
      </p:sp>
    </p:spTree>
    <p:extLst>
      <p:ext uri="{BB962C8B-B14F-4D97-AF65-F5344CB8AC3E}">
        <p14:creationId xmlns:p14="http://schemas.microsoft.com/office/powerpoint/2010/main" val="3405852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72D4F5-D787-4901-A020-3DE683902F4F}"/>
              </a:ext>
            </a:extLst>
          </p:cNvPr>
          <p:cNvSpPr>
            <a:spLocks noGrp="1"/>
          </p:cNvSpPr>
          <p:nvPr>
            <p:ph type="sldNum" sz="quarter" idx="12"/>
          </p:nvPr>
        </p:nvSpPr>
        <p:spPr/>
        <p:txBody>
          <a:bodyPr/>
          <a:lstStyle/>
          <a:p>
            <a:fld id="{B6F15528-21DE-4FAA-801E-634DDDAF4B2B}" type="slidenum">
              <a:rPr lang="en-CA" smtClean="0"/>
              <a:t>6</a:t>
            </a:fld>
            <a:endParaRPr lang="en-CA"/>
          </a:p>
        </p:txBody>
      </p:sp>
      <p:sp>
        <p:nvSpPr>
          <p:cNvPr id="3" name="Title 2">
            <a:extLst>
              <a:ext uri="{FF2B5EF4-FFF2-40B4-BE49-F238E27FC236}">
                <a16:creationId xmlns:a16="http://schemas.microsoft.com/office/drawing/2014/main" id="{B3F01C88-DDEC-3226-AA98-E3CE87AEB560}"/>
              </a:ext>
            </a:extLst>
          </p:cNvPr>
          <p:cNvSpPr>
            <a:spLocks noGrp="1"/>
          </p:cNvSpPr>
          <p:nvPr>
            <p:ph type="title"/>
          </p:nvPr>
        </p:nvSpPr>
        <p:spPr/>
        <p:txBody>
          <a:bodyPr/>
          <a:lstStyle/>
          <a:p>
            <a:r>
              <a:rPr lang="en-US" dirty="0"/>
              <a:t>Outline</a:t>
            </a:r>
            <a:endParaRPr lang="en-CA" dirty="0"/>
          </a:p>
        </p:txBody>
      </p:sp>
      <p:graphicFrame>
        <p:nvGraphicFramePr>
          <p:cNvPr id="5" name="Diagram 4">
            <a:extLst>
              <a:ext uri="{FF2B5EF4-FFF2-40B4-BE49-F238E27FC236}">
                <a16:creationId xmlns:a16="http://schemas.microsoft.com/office/drawing/2014/main" id="{A87F90C7-7455-E5C8-8896-AC240DD071AC}"/>
              </a:ext>
            </a:extLst>
          </p:cNvPr>
          <p:cNvGraphicFramePr/>
          <p:nvPr>
            <p:extLst>
              <p:ext uri="{D42A27DB-BD31-4B8C-83A1-F6EECF244321}">
                <p14:modId xmlns:p14="http://schemas.microsoft.com/office/powerpoint/2010/main" val="42956429"/>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890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E5426-7162-EA75-0F9D-DCC86F48D03E}"/>
              </a:ext>
            </a:extLst>
          </p:cNvPr>
          <p:cNvSpPr>
            <a:spLocks noGrp="1"/>
          </p:cNvSpPr>
          <p:nvPr>
            <p:ph type="body" sz="quarter" idx="14"/>
          </p:nvPr>
        </p:nvSpPr>
        <p:spPr/>
        <p:txBody>
          <a:bodyPr/>
          <a:lstStyle/>
          <a:p>
            <a:r>
              <a:rPr lang="en-US" dirty="0"/>
              <a:t>Is additional information needed?</a:t>
            </a:r>
          </a:p>
          <a:p>
            <a:pPr lvl="1"/>
            <a:r>
              <a:rPr lang="en-US" dirty="0"/>
              <a:t>I.e. should DTR be called?</a:t>
            </a:r>
          </a:p>
          <a:p>
            <a:r>
              <a:rPr lang="en-CA" dirty="0"/>
              <a:t>Who needs to provide the information:</a:t>
            </a:r>
          </a:p>
          <a:p>
            <a:pPr lvl="1"/>
            <a:r>
              <a:rPr lang="en-CA" dirty="0"/>
              <a:t>clinical – information may be needed from ordering clinician</a:t>
            </a:r>
          </a:p>
          <a:p>
            <a:pPr lvl="2"/>
            <a:r>
              <a:rPr lang="en-CA" dirty="0"/>
              <a:t>Should ideally be captured ‘now’.  Clinician must have opportunity</a:t>
            </a:r>
          </a:p>
          <a:p>
            <a:pPr lvl="1"/>
            <a:r>
              <a:rPr lang="en-CA" dirty="0"/>
              <a:t>admin – information can be provided by administrative staff</a:t>
            </a:r>
          </a:p>
          <a:p>
            <a:pPr lvl="2"/>
            <a:r>
              <a:rPr lang="en-CA" dirty="0"/>
              <a:t>Doesn’t need to happen ‘now’ (but could be if clinician wants answer right away</a:t>
            </a:r>
          </a:p>
          <a:p>
            <a:pPr lvl="1"/>
            <a:r>
              <a:rPr lang="en-CA" dirty="0"/>
              <a:t>Patient – information will need to come from the patient</a:t>
            </a:r>
          </a:p>
          <a:p>
            <a:pPr lvl="2"/>
            <a:r>
              <a:rPr lang="en-CA" dirty="0"/>
              <a:t>Should be gathered now to avoid a recall appointment</a:t>
            </a:r>
          </a:p>
          <a:p>
            <a:pPr lvl="1"/>
            <a:r>
              <a:rPr lang="en-CA" dirty="0"/>
              <a:t>Conditional – need extra information to decide what documentation is required</a:t>
            </a:r>
          </a:p>
          <a:p>
            <a:r>
              <a:rPr lang="en-CA" dirty="0"/>
              <a:t>Can repeat</a:t>
            </a:r>
          </a:p>
        </p:txBody>
      </p:sp>
      <p:sp>
        <p:nvSpPr>
          <p:cNvPr id="3" name="Title 2">
            <a:extLst>
              <a:ext uri="{FF2B5EF4-FFF2-40B4-BE49-F238E27FC236}">
                <a16:creationId xmlns:a16="http://schemas.microsoft.com/office/drawing/2014/main" id="{6395C6FA-95BB-5F5D-8A9A-2C7C71A8BCF1}"/>
              </a:ext>
            </a:extLst>
          </p:cNvPr>
          <p:cNvSpPr>
            <a:spLocks noGrp="1"/>
          </p:cNvSpPr>
          <p:nvPr>
            <p:ph type="title"/>
          </p:nvPr>
        </p:nvSpPr>
        <p:spPr/>
        <p:txBody>
          <a:bodyPr/>
          <a:lstStyle/>
          <a:p>
            <a:r>
              <a:rPr lang="en-US" dirty="0"/>
              <a:t>Coverage Information – </a:t>
            </a:r>
            <a:br>
              <a:rPr lang="en-US" dirty="0"/>
            </a:br>
            <a:r>
              <a:rPr lang="en-US" dirty="0"/>
              <a:t>doc-needed</a:t>
            </a:r>
            <a:endParaRPr lang="en-CA" dirty="0"/>
          </a:p>
        </p:txBody>
      </p:sp>
      <p:sp>
        <p:nvSpPr>
          <p:cNvPr id="4" name="Slide Number Placeholder 3">
            <a:extLst>
              <a:ext uri="{FF2B5EF4-FFF2-40B4-BE49-F238E27FC236}">
                <a16:creationId xmlns:a16="http://schemas.microsoft.com/office/drawing/2014/main" id="{AB7F43AF-DEC2-EEE9-287A-399F3489DF6B}"/>
              </a:ext>
            </a:extLst>
          </p:cNvPr>
          <p:cNvSpPr>
            <a:spLocks noGrp="1"/>
          </p:cNvSpPr>
          <p:nvPr>
            <p:ph type="sldNum" sz="quarter" idx="7"/>
          </p:nvPr>
        </p:nvSpPr>
        <p:spPr/>
        <p:txBody>
          <a:bodyPr/>
          <a:lstStyle/>
          <a:p>
            <a:fld id="{B6F15528-21DE-4FAA-801E-634DDDAF4B2B}" type="slidenum">
              <a:rPr lang="en-CA" smtClean="0"/>
              <a:t>60</a:t>
            </a:fld>
            <a:endParaRPr lang="en-CA"/>
          </a:p>
        </p:txBody>
      </p:sp>
    </p:spTree>
    <p:extLst>
      <p:ext uri="{BB962C8B-B14F-4D97-AF65-F5344CB8AC3E}">
        <p14:creationId xmlns:p14="http://schemas.microsoft.com/office/powerpoint/2010/main" val="2482648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4B256-BB6B-F573-C1A3-CD1EF1388859}"/>
              </a:ext>
            </a:extLst>
          </p:cNvPr>
          <p:cNvSpPr>
            <a:spLocks noGrp="1"/>
          </p:cNvSpPr>
          <p:nvPr>
            <p:ph type="body" sz="quarter" idx="14"/>
          </p:nvPr>
        </p:nvSpPr>
        <p:spPr/>
        <p:txBody>
          <a:bodyPr/>
          <a:lstStyle/>
          <a:p>
            <a:r>
              <a:rPr lang="en-US" dirty="0"/>
              <a:t>What is the additional documentation for?</a:t>
            </a:r>
          </a:p>
          <a:p>
            <a:pPr lvl="1"/>
            <a:r>
              <a:rPr lang="en-US" dirty="0"/>
              <a:t>Inclusion with prior auth submission</a:t>
            </a:r>
          </a:p>
          <a:p>
            <a:pPr lvl="1"/>
            <a:r>
              <a:rPr lang="en-US" dirty="0"/>
              <a:t>Inclusion with claim submission</a:t>
            </a:r>
          </a:p>
          <a:p>
            <a:pPr lvl="1"/>
            <a:r>
              <a:rPr lang="en-US" dirty="0"/>
              <a:t>Inclusion with order</a:t>
            </a:r>
          </a:p>
          <a:p>
            <a:pPr lvl="2"/>
            <a:r>
              <a:rPr lang="en-US" dirty="0"/>
              <a:t>When sent to performer</a:t>
            </a:r>
          </a:p>
          <a:p>
            <a:pPr lvl="1"/>
            <a:r>
              <a:rPr lang="en-US" dirty="0"/>
              <a:t>Retain for audit (e.g. appropriate use)</a:t>
            </a:r>
          </a:p>
          <a:p>
            <a:pPr lvl="1"/>
            <a:r>
              <a:rPr lang="en-US" dirty="0"/>
              <a:t>Other reasons</a:t>
            </a:r>
          </a:p>
          <a:p>
            <a:r>
              <a:rPr lang="en-US" dirty="0"/>
              <a:t>Can have more than one</a:t>
            </a:r>
          </a:p>
        </p:txBody>
      </p:sp>
      <p:sp>
        <p:nvSpPr>
          <p:cNvPr id="3" name="Title 2">
            <a:extLst>
              <a:ext uri="{FF2B5EF4-FFF2-40B4-BE49-F238E27FC236}">
                <a16:creationId xmlns:a16="http://schemas.microsoft.com/office/drawing/2014/main" id="{7B70A9DC-DC91-5BE8-09DE-11099C0FE4D4}"/>
              </a:ext>
            </a:extLst>
          </p:cNvPr>
          <p:cNvSpPr>
            <a:spLocks noGrp="1"/>
          </p:cNvSpPr>
          <p:nvPr>
            <p:ph type="title"/>
          </p:nvPr>
        </p:nvSpPr>
        <p:spPr/>
        <p:txBody>
          <a:bodyPr/>
          <a:lstStyle/>
          <a:p>
            <a:r>
              <a:rPr lang="en-US" dirty="0"/>
              <a:t>Coverage Information – </a:t>
            </a:r>
            <a:br>
              <a:rPr lang="en-US" dirty="0"/>
            </a:br>
            <a:r>
              <a:rPr lang="en-US" dirty="0"/>
              <a:t>doc-reason</a:t>
            </a:r>
            <a:endParaRPr lang="en-CA" dirty="0"/>
          </a:p>
        </p:txBody>
      </p:sp>
      <p:sp>
        <p:nvSpPr>
          <p:cNvPr id="4" name="Slide Number Placeholder 3">
            <a:extLst>
              <a:ext uri="{FF2B5EF4-FFF2-40B4-BE49-F238E27FC236}">
                <a16:creationId xmlns:a16="http://schemas.microsoft.com/office/drawing/2014/main" id="{666259CD-4AA5-EF67-56A4-666D2ED8D94B}"/>
              </a:ext>
            </a:extLst>
          </p:cNvPr>
          <p:cNvSpPr>
            <a:spLocks noGrp="1"/>
          </p:cNvSpPr>
          <p:nvPr>
            <p:ph type="sldNum" sz="quarter" idx="7"/>
          </p:nvPr>
        </p:nvSpPr>
        <p:spPr/>
        <p:txBody>
          <a:bodyPr/>
          <a:lstStyle/>
          <a:p>
            <a:fld id="{B6F15528-21DE-4FAA-801E-634DDDAF4B2B}" type="slidenum">
              <a:rPr lang="en-CA" smtClean="0"/>
              <a:t>61</a:t>
            </a:fld>
            <a:endParaRPr lang="en-CA"/>
          </a:p>
        </p:txBody>
      </p:sp>
    </p:spTree>
    <p:extLst>
      <p:ext uri="{BB962C8B-B14F-4D97-AF65-F5344CB8AC3E}">
        <p14:creationId xmlns:p14="http://schemas.microsoft.com/office/powerpoint/2010/main" val="1139564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3E9C6-C4F9-148D-BEB4-5C2038F2C8D4}"/>
              </a:ext>
            </a:extLst>
          </p:cNvPr>
          <p:cNvSpPr>
            <a:spLocks noGrp="1"/>
          </p:cNvSpPr>
          <p:nvPr>
            <p:ph type="body" sz="quarter" idx="14"/>
          </p:nvPr>
        </p:nvSpPr>
        <p:spPr/>
        <p:txBody>
          <a:bodyPr/>
          <a:lstStyle/>
          <a:p>
            <a:r>
              <a:rPr lang="en-US" dirty="0"/>
              <a:t>The set of billing codes for which the specified coverage and prior authorization assertions apply</a:t>
            </a:r>
          </a:p>
          <a:p>
            <a:r>
              <a:rPr lang="en-US" dirty="0"/>
              <a:t>Can be more than one</a:t>
            </a:r>
          </a:p>
          <a:p>
            <a:r>
              <a:rPr lang="en-US" dirty="0"/>
              <a:t>Should always be specified if the assertion wouldn’t hold for ‘any’ possible billing code for the order</a:t>
            </a:r>
            <a:endParaRPr lang="en-CA" dirty="0"/>
          </a:p>
        </p:txBody>
      </p:sp>
      <p:sp>
        <p:nvSpPr>
          <p:cNvPr id="3" name="Title 2">
            <a:extLst>
              <a:ext uri="{FF2B5EF4-FFF2-40B4-BE49-F238E27FC236}">
                <a16:creationId xmlns:a16="http://schemas.microsoft.com/office/drawing/2014/main" id="{70879D6F-F942-5B52-3FE7-668C5448CAEE}"/>
              </a:ext>
            </a:extLst>
          </p:cNvPr>
          <p:cNvSpPr>
            <a:spLocks noGrp="1"/>
          </p:cNvSpPr>
          <p:nvPr>
            <p:ph type="title"/>
          </p:nvPr>
        </p:nvSpPr>
        <p:spPr/>
        <p:txBody>
          <a:bodyPr/>
          <a:lstStyle/>
          <a:p>
            <a:r>
              <a:rPr lang="en-US" dirty="0"/>
              <a:t>Coverage Information - </a:t>
            </a:r>
            <a:r>
              <a:rPr lang="en-US" dirty="0" err="1"/>
              <a:t>billingCode</a:t>
            </a:r>
            <a:endParaRPr lang="en-CA" dirty="0"/>
          </a:p>
        </p:txBody>
      </p:sp>
      <p:sp>
        <p:nvSpPr>
          <p:cNvPr id="4" name="Slide Number Placeholder 3">
            <a:extLst>
              <a:ext uri="{FF2B5EF4-FFF2-40B4-BE49-F238E27FC236}">
                <a16:creationId xmlns:a16="http://schemas.microsoft.com/office/drawing/2014/main" id="{110DA608-A5FD-1FF4-FCF9-4C5C1BFC801E}"/>
              </a:ext>
            </a:extLst>
          </p:cNvPr>
          <p:cNvSpPr>
            <a:spLocks noGrp="1"/>
          </p:cNvSpPr>
          <p:nvPr>
            <p:ph type="sldNum" sz="quarter" idx="7"/>
          </p:nvPr>
        </p:nvSpPr>
        <p:spPr/>
        <p:txBody>
          <a:bodyPr/>
          <a:lstStyle/>
          <a:p>
            <a:fld id="{B6F15528-21DE-4FAA-801E-634DDDAF4B2B}" type="slidenum">
              <a:rPr lang="en-CA" smtClean="0"/>
              <a:t>62</a:t>
            </a:fld>
            <a:endParaRPr lang="en-CA"/>
          </a:p>
        </p:txBody>
      </p:sp>
    </p:spTree>
    <p:extLst>
      <p:ext uri="{BB962C8B-B14F-4D97-AF65-F5344CB8AC3E}">
        <p14:creationId xmlns:p14="http://schemas.microsoft.com/office/powerpoint/2010/main" val="778650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70DC8-1DA5-F137-6DE6-843A00EBC4E3}"/>
              </a:ext>
            </a:extLst>
          </p:cNvPr>
          <p:cNvSpPr>
            <a:spLocks noGrp="1"/>
          </p:cNvSpPr>
          <p:nvPr>
            <p:ph type="body" sz="quarter" idx="14"/>
          </p:nvPr>
        </p:nvSpPr>
        <p:spPr/>
        <p:txBody>
          <a:bodyPr/>
          <a:lstStyle/>
          <a:p>
            <a:r>
              <a:rPr lang="en-US" dirty="0"/>
              <a:t>Must have text if the code isn’t from the value set</a:t>
            </a:r>
          </a:p>
          <a:p>
            <a:r>
              <a:rPr lang="en-US" dirty="0"/>
              <a:t>Must be specified if info-needed is “other”</a:t>
            </a:r>
          </a:p>
          <a:p>
            <a:r>
              <a:rPr lang="en-US" dirty="0"/>
              <a:t>Can also specify the reason why the service isn’t covered or requires prior authorization</a:t>
            </a:r>
          </a:p>
        </p:txBody>
      </p:sp>
      <p:sp>
        <p:nvSpPr>
          <p:cNvPr id="3" name="Title 2">
            <a:extLst>
              <a:ext uri="{FF2B5EF4-FFF2-40B4-BE49-F238E27FC236}">
                <a16:creationId xmlns:a16="http://schemas.microsoft.com/office/drawing/2014/main" id="{F4B92FA8-AF74-79D8-6A9D-EDE4470DD579}"/>
              </a:ext>
            </a:extLst>
          </p:cNvPr>
          <p:cNvSpPr>
            <a:spLocks noGrp="1"/>
          </p:cNvSpPr>
          <p:nvPr>
            <p:ph type="title"/>
          </p:nvPr>
        </p:nvSpPr>
        <p:spPr/>
        <p:txBody>
          <a:bodyPr/>
          <a:lstStyle/>
          <a:p>
            <a:r>
              <a:rPr lang="en-US" dirty="0"/>
              <a:t>Coverage Information - reason</a:t>
            </a:r>
            <a:endParaRPr lang="en-CA" dirty="0"/>
          </a:p>
        </p:txBody>
      </p:sp>
      <p:sp>
        <p:nvSpPr>
          <p:cNvPr id="4" name="Slide Number Placeholder 3">
            <a:extLst>
              <a:ext uri="{FF2B5EF4-FFF2-40B4-BE49-F238E27FC236}">
                <a16:creationId xmlns:a16="http://schemas.microsoft.com/office/drawing/2014/main" id="{335F2FA7-3750-9DD3-E1FA-ED4F3B3BB7BF}"/>
              </a:ext>
            </a:extLst>
          </p:cNvPr>
          <p:cNvSpPr>
            <a:spLocks noGrp="1"/>
          </p:cNvSpPr>
          <p:nvPr>
            <p:ph type="sldNum" sz="quarter" idx="7"/>
          </p:nvPr>
        </p:nvSpPr>
        <p:spPr/>
        <p:txBody>
          <a:bodyPr/>
          <a:lstStyle/>
          <a:p>
            <a:fld id="{B6F15528-21DE-4FAA-801E-634DDDAF4B2B}" type="slidenum">
              <a:rPr lang="en-CA" smtClean="0"/>
              <a:t>63</a:t>
            </a:fld>
            <a:endParaRPr lang="en-CA"/>
          </a:p>
        </p:txBody>
      </p:sp>
    </p:spTree>
    <p:extLst>
      <p:ext uri="{BB962C8B-B14F-4D97-AF65-F5344CB8AC3E}">
        <p14:creationId xmlns:p14="http://schemas.microsoft.com/office/powerpoint/2010/main" val="713389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6D9D52-562C-4D94-B63A-6822253E03D4}"/>
              </a:ext>
            </a:extLst>
          </p:cNvPr>
          <p:cNvSpPr>
            <a:spLocks noGrp="1"/>
          </p:cNvSpPr>
          <p:nvPr>
            <p:ph type="body" sz="quarter" idx="14"/>
          </p:nvPr>
        </p:nvSpPr>
        <p:spPr/>
        <p:txBody>
          <a:bodyPr/>
          <a:lstStyle/>
          <a:p>
            <a:r>
              <a:rPr lang="en-US" dirty="0"/>
              <a:t>Allows providing a name/value/qualifier tuple with additional information about the coverage decision.</a:t>
            </a:r>
          </a:p>
          <a:p>
            <a:r>
              <a:rPr lang="en-US" dirty="0"/>
              <a:t>Options include:</a:t>
            </a:r>
          </a:p>
          <a:p>
            <a:pPr lvl="1"/>
            <a:r>
              <a:rPr lang="en-US" dirty="0"/>
              <a:t>Allowed-quantity</a:t>
            </a:r>
          </a:p>
          <a:p>
            <a:pPr lvl="1"/>
            <a:r>
              <a:rPr lang="en-US" dirty="0"/>
              <a:t>Allowed-period</a:t>
            </a:r>
          </a:p>
          <a:p>
            <a:pPr lvl="1"/>
            <a:r>
              <a:rPr lang="en-US" dirty="0"/>
              <a:t>In-network copay %</a:t>
            </a:r>
          </a:p>
          <a:p>
            <a:pPr lvl="1"/>
            <a:r>
              <a:rPr lang="en-US" dirty="0"/>
              <a:t>Out-of-network copay %</a:t>
            </a:r>
          </a:p>
          <a:p>
            <a:pPr lvl="1"/>
            <a:r>
              <a:rPr lang="en-US" dirty="0"/>
              <a:t>Authorization only for out-of-network providers</a:t>
            </a:r>
          </a:p>
          <a:p>
            <a:pPr lvl="1"/>
            <a:r>
              <a:rPr lang="en-US" dirty="0"/>
              <a:t>Links to policies</a:t>
            </a:r>
          </a:p>
          <a:p>
            <a:pPr lvl="1"/>
            <a:r>
              <a:rPr lang="en-US" dirty="0"/>
              <a:t>Instructions</a:t>
            </a:r>
          </a:p>
          <a:p>
            <a:pPr lvl="1"/>
            <a:r>
              <a:rPr lang="en-US" dirty="0"/>
              <a:t>Etc.</a:t>
            </a:r>
            <a:endParaRPr lang="en-CA" dirty="0"/>
          </a:p>
        </p:txBody>
      </p:sp>
      <p:sp>
        <p:nvSpPr>
          <p:cNvPr id="3" name="Title 2">
            <a:extLst>
              <a:ext uri="{FF2B5EF4-FFF2-40B4-BE49-F238E27FC236}">
                <a16:creationId xmlns:a16="http://schemas.microsoft.com/office/drawing/2014/main" id="{1D7BF4F0-79CB-B351-F7A6-CD7C73536D3C}"/>
              </a:ext>
            </a:extLst>
          </p:cNvPr>
          <p:cNvSpPr>
            <a:spLocks noGrp="1"/>
          </p:cNvSpPr>
          <p:nvPr>
            <p:ph type="title"/>
          </p:nvPr>
        </p:nvSpPr>
        <p:spPr/>
        <p:txBody>
          <a:bodyPr/>
          <a:lstStyle/>
          <a:p>
            <a:r>
              <a:rPr lang="en-US" dirty="0"/>
              <a:t>Coverage Information - detail</a:t>
            </a:r>
            <a:endParaRPr lang="en-CA" dirty="0"/>
          </a:p>
        </p:txBody>
      </p:sp>
      <p:sp>
        <p:nvSpPr>
          <p:cNvPr id="4" name="Slide Number Placeholder 3">
            <a:extLst>
              <a:ext uri="{FF2B5EF4-FFF2-40B4-BE49-F238E27FC236}">
                <a16:creationId xmlns:a16="http://schemas.microsoft.com/office/drawing/2014/main" id="{B87B62CE-C343-289B-A42E-7C5D0881C963}"/>
              </a:ext>
            </a:extLst>
          </p:cNvPr>
          <p:cNvSpPr>
            <a:spLocks noGrp="1"/>
          </p:cNvSpPr>
          <p:nvPr>
            <p:ph type="sldNum" sz="quarter" idx="7"/>
          </p:nvPr>
        </p:nvSpPr>
        <p:spPr/>
        <p:txBody>
          <a:bodyPr/>
          <a:lstStyle/>
          <a:p>
            <a:fld id="{B6F15528-21DE-4FAA-801E-634DDDAF4B2B}" type="slidenum">
              <a:rPr lang="en-CA" smtClean="0"/>
              <a:t>64</a:t>
            </a:fld>
            <a:endParaRPr lang="en-CA"/>
          </a:p>
        </p:txBody>
      </p:sp>
    </p:spTree>
    <p:extLst>
      <p:ext uri="{BB962C8B-B14F-4D97-AF65-F5344CB8AC3E}">
        <p14:creationId xmlns:p14="http://schemas.microsoft.com/office/powerpoint/2010/main" val="3767860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B60E6B-B289-AF9C-A6A6-C1CE5361495D}"/>
              </a:ext>
            </a:extLst>
          </p:cNvPr>
          <p:cNvSpPr>
            <a:spLocks noGrp="1"/>
          </p:cNvSpPr>
          <p:nvPr>
            <p:ph type="body" sz="quarter" idx="14"/>
          </p:nvPr>
        </p:nvSpPr>
        <p:spPr/>
        <p:txBody>
          <a:bodyPr/>
          <a:lstStyle/>
          <a:p>
            <a:r>
              <a:rPr lang="en-US" dirty="0"/>
              <a:t>Used when a decision around coverage or prior authorization is based on multiple orders</a:t>
            </a:r>
          </a:p>
          <a:p>
            <a:pPr lvl="1"/>
            <a:r>
              <a:rPr lang="en-US" dirty="0"/>
              <a:t>E.g. Physio is only authorized if the procedure the physio is to help recover from actually happens</a:t>
            </a:r>
          </a:p>
          <a:p>
            <a:r>
              <a:rPr lang="en-US" dirty="0"/>
              <a:t>Allows linking to the additional related orders that are tied together in the decision</a:t>
            </a:r>
          </a:p>
          <a:p>
            <a:r>
              <a:rPr lang="en-US" dirty="0"/>
              <a:t>If not present, presumption is that decision is specific to this order alone</a:t>
            </a:r>
            <a:endParaRPr lang="en-CA" dirty="0"/>
          </a:p>
        </p:txBody>
      </p:sp>
      <p:sp>
        <p:nvSpPr>
          <p:cNvPr id="3" name="Title 2">
            <a:extLst>
              <a:ext uri="{FF2B5EF4-FFF2-40B4-BE49-F238E27FC236}">
                <a16:creationId xmlns:a16="http://schemas.microsoft.com/office/drawing/2014/main" id="{5A53F8CC-3FDA-F29C-5AC4-E2F57C19604E}"/>
              </a:ext>
            </a:extLst>
          </p:cNvPr>
          <p:cNvSpPr>
            <a:spLocks noGrp="1"/>
          </p:cNvSpPr>
          <p:nvPr>
            <p:ph type="title"/>
          </p:nvPr>
        </p:nvSpPr>
        <p:spPr/>
        <p:txBody>
          <a:bodyPr/>
          <a:lstStyle/>
          <a:p>
            <a:r>
              <a:rPr lang="en-US" dirty="0"/>
              <a:t>Coverage Information - dependency</a:t>
            </a:r>
            <a:endParaRPr lang="en-CA" dirty="0"/>
          </a:p>
        </p:txBody>
      </p:sp>
      <p:sp>
        <p:nvSpPr>
          <p:cNvPr id="4" name="Slide Number Placeholder 3">
            <a:extLst>
              <a:ext uri="{FF2B5EF4-FFF2-40B4-BE49-F238E27FC236}">
                <a16:creationId xmlns:a16="http://schemas.microsoft.com/office/drawing/2014/main" id="{85C55F9B-E345-FBA7-85CD-2B0A919B4347}"/>
              </a:ext>
            </a:extLst>
          </p:cNvPr>
          <p:cNvSpPr>
            <a:spLocks noGrp="1"/>
          </p:cNvSpPr>
          <p:nvPr>
            <p:ph type="sldNum" sz="quarter" idx="7"/>
          </p:nvPr>
        </p:nvSpPr>
        <p:spPr/>
        <p:txBody>
          <a:bodyPr/>
          <a:lstStyle/>
          <a:p>
            <a:fld id="{B6F15528-21DE-4FAA-801E-634DDDAF4B2B}" type="slidenum">
              <a:rPr lang="en-CA" smtClean="0"/>
              <a:t>65</a:t>
            </a:fld>
            <a:endParaRPr lang="en-CA"/>
          </a:p>
        </p:txBody>
      </p:sp>
    </p:spTree>
    <p:extLst>
      <p:ext uri="{BB962C8B-B14F-4D97-AF65-F5344CB8AC3E}">
        <p14:creationId xmlns:p14="http://schemas.microsoft.com/office/powerpoint/2010/main" val="2881807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1F664-AD09-FA4C-41CC-6E3385A43A47}"/>
              </a:ext>
            </a:extLst>
          </p:cNvPr>
          <p:cNvSpPr>
            <a:spLocks noGrp="1"/>
          </p:cNvSpPr>
          <p:nvPr>
            <p:ph type="body" sz="quarter" idx="14"/>
          </p:nvPr>
        </p:nvSpPr>
        <p:spPr/>
        <p:txBody>
          <a:bodyPr/>
          <a:lstStyle/>
          <a:p>
            <a:r>
              <a:rPr lang="en-US" dirty="0"/>
              <a:t>Indicates the form(s) to be filled out by DTR</a:t>
            </a:r>
          </a:p>
          <a:p>
            <a:r>
              <a:rPr lang="en-US" dirty="0"/>
              <a:t>Canonicals (usually versioned) pointing to the Questionnaires</a:t>
            </a:r>
          </a:p>
          <a:p>
            <a:r>
              <a:rPr lang="en-US" dirty="0"/>
              <a:t>May be specified if info-needed is present</a:t>
            </a:r>
          </a:p>
          <a:p>
            <a:r>
              <a:rPr lang="en-US" dirty="0"/>
              <a:t>Optional</a:t>
            </a:r>
          </a:p>
          <a:p>
            <a:pPr lvl="1"/>
            <a:r>
              <a:rPr lang="en-US" dirty="0"/>
              <a:t>My speed up DTR process, however</a:t>
            </a:r>
          </a:p>
          <a:p>
            <a:pPr lvl="1"/>
            <a:r>
              <a:rPr lang="en-US" dirty="0"/>
              <a:t>DTR can work even if only coverage-assertion-id is present</a:t>
            </a:r>
          </a:p>
        </p:txBody>
      </p:sp>
      <p:sp>
        <p:nvSpPr>
          <p:cNvPr id="3" name="Title 2">
            <a:extLst>
              <a:ext uri="{FF2B5EF4-FFF2-40B4-BE49-F238E27FC236}">
                <a16:creationId xmlns:a16="http://schemas.microsoft.com/office/drawing/2014/main" id="{BD3853CF-03B9-4AD2-DDEF-525498AAC7BE}"/>
              </a:ext>
            </a:extLst>
          </p:cNvPr>
          <p:cNvSpPr>
            <a:spLocks noGrp="1"/>
          </p:cNvSpPr>
          <p:nvPr>
            <p:ph type="title"/>
          </p:nvPr>
        </p:nvSpPr>
        <p:spPr/>
        <p:txBody>
          <a:bodyPr/>
          <a:lstStyle/>
          <a:p>
            <a:r>
              <a:rPr lang="en-US" dirty="0"/>
              <a:t>Coverage Information - questionnaire</a:t>
            </a:r>
            <a:endParaRPr lang="en-CA" dirty="0"/>
          </a:p>
        </p:txBody>
      </p:sp>
      <p:sp>
        <p:nvSpPr>
          <p:cNvPr id="4" name="Slide Number Placeholder 3">
            <a:extLst>
              <a:ext uri="{FF2B5EF4-FFF2-40B4-BE49-F238E27FC236}">
                <a16:creationId xmlns:a16="http://schemas.microsoft.com/office/drawing/2014/main" id="{0102316B-0316-E62E-8FE3-16B03FBF6B86}"/>
              </a:ext>
            </a:extLst>
          </p:cNvPr>
          <p:cNvSpPr>
            <a:spLocks noGrp="1"/>
          </p:cNvSpPr>
          <p:nvPr>
            <p:ph type="sldNum" sz="quarter" idx="7"/>
          </p:nvPr>
        </p:nvSpPr>
        <p:spPr/>
        <p:txBody>
          <a:bodyPr/>
          <a:lstStyle/>
          <a:p>
            <a:fld id="{B6F15528-21DE-4FAA-801E-634DDDAF4B2B}" type="slidenum">
              <a:rPr lang="en-CA" smtClean="0"/>
              <a:t>66</a:t>
            </a:fld>
            <a:endParaRPr lang="en-CA"/>
          </a:p>
        </p:txBody>
      </p:sp>
    </p:spTree>
    <p:extLst>
      <p:ext uri="{BB962C8B-B14F-4D97-AF65-F5344CB8AC3E}">
        <p14:creationId xmlns:p14="http://schemas.microsoft.com/office/powerpoint/2010/main" val="2487886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FFF07-6A50-251A-678C-E9A96731075C}"/>
              </a:ext>
            </a:extLst>
          </p:cNvPr>
          <p:cNvSpPr>
            <a:spLocks noGrp="1"/>
          </p:cNvSpPr>
          <p:nvPr>
            <p:ph type="body" sz="quarter" idx="14"/>
          </p:nvPr>
        </p:nvSpPr>
        <p:spPr/>
        <p:txBody>
          <a:bodyPr/>
          <a:lstStyle/>
          <a:p>
            <a:r>
              <a:rPr lang="en-US" dirty="0"/>
              <a:t>coverage-assertion-id</a:t>
            </a:r>
          </a:p>
          <a:p>
            <a:pPr lvl="1"/>
            <a:r>
              <a:rPr lang="en-US" dirty="0"/>
              <a:t>Trace number for this assertion of coverage</a:t>
            </a:r>
          </a:p>
          <a:p>
            <a:pPr lvl="1"/>
            <a:r>
              <a:rPr lang="en-US" dirty="0"/>
              <a:t>Used for audit</a:t>
            </a:r>
          </a:p>
          <a:p>
            <a:pPr lvl="1"/>
            <a:r>
              <a:rPr lang="en-US" dirty="0"/>
              <a:t>Also used with the $questionnaire-package operation in DTR</a:t>
            </a:r>
          </a:p>
          <a:p>
            <a:pPr lvl="1"/>
            <a:r>
              <a:rPr lang="en-US" dirty="0"/>
              <a:t>Must always be present</a:t>
            </a:r>
          </a:p>
          <a:p>
            <a:r>
              <a:rPr lang="en-US" dirty="0"/>
              <a:t>satisfied-pa-id</a:t>
            </a:r>
          </a:p>
          <a:p>
            <a:pPr lvl="1"/>
            <a:r>
              <a:rPr lang="en-CA" dirty="0"/>
              <a:t>Used as a prior authorization number when submitting a claim</a:t>
            </a:r>
          </a:p>
          <a:p>
            <a:pPr lvl="1"/>
            <a:r>
              <a:rPr lang="en-CA" dirty="0"/>
              <a:t>Must be present if pa-needed = satisfied</a:t>
            </a:r>
          </a:p>
        </p:txBody>
      </p:sp>
      <p:sp>
        <p:nvSpPr>
          <p:cNvPr id="3" name="Title 2">
            <a:extLst>
              <a:ext uri="{FF2B5EF4-FFF2-40B4-BE49-F238E27FC236}">
                <a16:creationId xmlns:a16="http://schemas.microsoft.com/office/drawing/2014/main" id="{0738FD37-5F48-B267-E2E1-091A730F93B3}"/>
              </a:ext>
            </a:extLst>
          </p:cNvPr>
          <p:cNvSpPr>
            <a:spLocks noGrp="1"/>
          </p:cNvSpPr>
          <p:nvPr>
            <p:ph type="title"/>
          </p:nvPr>
        </p:nvSpPr>
        <p:spPr/>
        <p:txBody>
          <a:bodyPr/>
          <a:lstStyle/>
          <a:p>
            <a:r>
              <a:rPr lang="en-US" dirty="0"/>
              <a:t>Coverage Information - ids</a:t>
            </a:r>
            <a:endParaRPr lang="en-CA" dirty="0"/>
          </a:p>
        </p:txBody>
      </p:sp>
      <p:sp>
        <p:nvSpPr>
          <p:cNvPr id="4" name="Slide Number Placeholder 3">
            <a:extLst>
              <a:ext uri="{FF2B5EF4-FFF2-40B4-BE49-F238E27FC236}">
                <a16:creationId xmlns:a16="http://schemas.microsoft.com/office/drawing/2014/main" id="{B6199EFF-5490-85BE-4E93-E8028FB60464}"/>
              </a:ext>
            </a:extLst>
          </p:cNvPr>
          <p:cNvSpPr>
            <a:spLocks noGrp="1"/>
          </p:cNvSpPr>
          <p:nvPr>
            <p:ph type="sldNum" sz="quarter" idx="7"/>
          </p:nvPr>
        </p:nvSpPr>
        <p:spPr/>
        <p:txBody>
          <a:bodyPr/>
          <a:lstStyle/>
          <a:p>
            <a:fld id="{B6F15528-21DE-4FAA-801E-634DDDAF4B2B}" type="slidenum">
              <a:rPr lang="en-CA" smtClean="0"/>
              <a:t>67</a:t>
            </a:fld>
            <a:endParaRPr lang="en-CA"/>
          </a:p>
        </p:txBody>
      </p:sp>
    </p:spTree>
    <p:extLst>
      <p:ext uri="{BB962C8B-B14F-4D97-AF65-F5344CB8AC3E}">
        <p14:creationId xmlns:p14="http://schemas.microsoft.com/office/powerpoint/2010/main" val="2228161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EB294-A6F5-9102-B809-D0B64E99FFD3}"/>
              </a:ext>
            </a:extLst>
          </p:cNvPr>
          <p:cNvSpPr>
            <a:spLocks noGrp="1"/>
          </p:cNvSpPr>
          <p:nvPr>
            <p:ph type="body" sz="quarter" idx="14"/>
          </p:nvPr>
        </p:nvSpPr>
        <p:spPr/>
        <p:txBody>
          <a:bodyPr/>
          <a:lstStyle/>
          <a:p>
            <a:r>
              <a:rPr lang="en-US" dirty="0"/>
              <a:t>date</a:t>
            </a:r>
          </a:p>
          <a:p>
            <a:pPr lvl="1"/>
            <a:r>
              <a:rPr lang="en-US" dirty="0"/>
              <a:t>The date this assertion was last updated</a:t>
            </a:r>
          </a:p>
          <a:p>
            <a:r>
              <a:rPr lang="en-US" dirty="0"/>
              <a:t>contact</a:t>
            </a:r>
          </a:p>
          <a:p>
            <a:pPr lvl="1"/>
            <a:r>
              <a:rPr lang="en-US" dirty="0"/>
              <a:t>phone, email or website if there are questions/issues with this coverage assertion</a:t>
            </a:r>
          </a:p>
          <a:p>
            <a:r>
              <a:rPr lang="en-US" dirty="0"/>
              <a:t>expiry-date</a:t>
            </a:r>
          </a:p>
          <a:p>
            <a:pPr lvl="1"/>
            <a:r>
              <a:rPr lang="en-US" dirty="0"/>
              <a:t>Last date on which the assertions made in this coverage-information are considered valid</a:t>
            </a:r>
            <a:endParaRPr lang="en-CA" dirty="0"/>
          </a:p>
        </p:txBody>
      </p:sp>
      <p:sp>
        <p:nvSpPr>
          <p:cNvPr id="3" name="Title 2">
            <a:extLst>
              <a:ext uri="{FF2B5EF4-FFF2-40B4-BE49-F238E27FC236}">
                <a16:creationId xmlns:a16="http://schemas.microsoft.com/office/drawing/2014/main" id="{093A37C5-C83E-355E-F087-32E98BE26A80}"/>
              </a:ext>
            </a:extLst>
          </p:cNvPr>
          <p:cNvSpPr>
            <a:spLocks noGrp="1"/>
          </p:cNvSpPr>
          <p:nvPr>
            <p:ph type="title"/>
          </p:nvPr>
        </p:nvSpPr>
        <p:spPr/>
        <p:txBody>
          <a:bodyPr/>
          <a:lstStyle/>
          <a:p>
            <a:r>
              <a:rPr lang="en-US" dirty="0"/>
              <a:t>Coverage Information – additional metadata</a:t>
            </a:r>
            <a:endParaRPr lang="en-CA" dirty="0"/>
          </a:p>
        </p:txBody>
      </p:sp>
      <p:sp>
        <p:nvSpPr>
          <p:cNvPr id="4" name="Slide Number Placeholder 3">
            <a:extLst>
              <a:ext uri="{FF2B5EF4-FFF2-40B4-BE49-F238E27FC236}">
                <a16:creationId xmlns:a16="http://schemas.microsoft.com/office/drawing/2014/main" id="{81ACE18A-103A-F6C0-5F12-1DA2A2FC7DC9}"/>
              </a:ext>
            </a:extLst>
          </p:cNvPr>
          <p:cNvSpPr>
            <a:spLocks noGrp="1"/>
          </p:cNvSpPr>
          <p:nvPr>
            <p:ph type="sldNum" sz="quarter" idx="7"/>
          </p:nvPr>
        </p:nvSpPr>
        <p:spPr/>
        <p:txBody>
          <a:bodyPr/>
          <a:lstStyle/>
          <a:p>
            <a:fld id="{B6F15528-21DE-4FAA-801E-634DDDAF4B2B}" type="slidenum">
              <a:rPr lang="en-CA" smtClean="0"/>
              <a:t>68</a:t>
            </a:fld>
            <a:endParaRPr lang="en-CA"/>
          </a:p>
        </p:txBody>
      </p:sp>
    </p:spTree>
    <p:extLst>
      <p:ext uri="{BB962C8B-B14F-4D97-AF65-F5344CB8AC3E}">
        <p14:creationId xmlns:p14="http://schemas.microsoft.com/office/powerpoint/2010/main" val="3468586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6F7BF-43D6-9C00-0A99-22F74C15FF94}"/>
              </a:ext>
            </a:extLst>
          </p:cNvPr>
          <p:cNvSpPr>
            <a:spLocks noGrp="1"/>
          </p:cNvSpPr>
          <p:nvPr>
            <p:ph type="body" sz="quarter" idx="14"/>
          </p:nvPr>
        </p:nvSpPr>
        <p:spPr/>
        <p:txBody>
          <a:bodyPr/>
          <a:lstStyle/>
          <a:p>
            <a:r>
              <a:rPr lang="en-US" dirty="0"/>
              <a:t>Subsequent hooks can cause coverage-information to be updated</a:t>
            </a:r>
          </a:p>
          <a:p>
            <a:pPr lvl="1"/>
            <a:r>
              <a:rPr lang="en-US" dirty="0"/>
              <a:t>E.g. order-dispatch or appointment-book after order-sign</a:t>
            </a:r>
          </a:p>
          <a:p>
            <a:r>
              <a:rPr lang="en-US" dirty="0"/>
              <a:t>Only provide a system action if there’s new information</a:t>
            </a:r>
          </a:p>
          <a:p>
            <a:r>
              <a:rPr lang="en-US" dirty="0"/>
              <a:t>Coverage assertions are expected to be as valid as if issued by phone or portal</a:t>
            </a:r>
          </a:p>
          <a:p>
            <a:pPr lvl="1"/>
            <a:r>
              <a:rPr lang="en-US" dirty="0"/>
              <a:t>Changes to patient coverage, performer qualifications, etc. may invalidate</a:t>
            </a:r>
          </a:p>
          <a:p>
            <a:r>
              <a:rPr lang="en-US" dirty="0"/>
              <a:t>Even though no card is returned, CRD clients must still expose coverage decisions (via icons, pop-ups, or some other means</a:t>
            </a:r>
          </a:p>
          <a:p>
            <a:pPr marL="0" indent="0">
              <a:buNone/>
            </a:pPr>
            <a:r>
              <a:rPr lang="en-US" dirty="0">
                <a:hlinkClick r:id="rId2"/>
              </a:rPr>
              <a:t>Example</a:t>
            </a:r>
            <a:endParaRPr lang="en-CA" dirty="0"/>
          </a:p>
        </p:txBody>
      </p:sp>
      <p:sp>
        <p:nvSpPr>
          <p:cNvPr id="3" name="Title 2">
            <a:extLst>
              <a:ext uri="{FF2B5EF4-FFF2-40B4-BE49-F238E27FC236}">
                <a16:creationId xmlns:a16="http://schemas.microsoft.com/office/drawing/2014/main" id="{63952EAB-3BD6-C54E-8D5B-B8ED3EBB075C}"/>
              </a:ext>
            </a:extLst>
          </p:cNvPr>
          <p:cNvSpPr>
            <a:spLocks noGrp="1"/>
          </p:cNvSpPr>
          <p:nvPr>
            <p:ph type="title"/>
          </p:nvPr>
        </p:nvSpPr>
        <p:spPr/>
        <p:txBody>
          <a:bodyPr/>
          <a:lstStyle/>
          <a:p>
            <a:r>
              <a:rPr lang="en-US" dirty="0"/>
              <a:t>Additional coverage information considerations</a:t>
            </a:r>
            <a:endParaRPr lang="en-CA" dirty="0"/>
          </a:p>
        </p:txBody>
      </p:sp>
      <p:sp>
        <p:nvSpPr>
          <p:cNvPr id="4" name="Slide Number Placeholder 3">
            <a:extLst>
              <a:ext uri="{FF2B5EF4-FFF2-40B4-BE49-F238E27FC236}">
                <a16:creationId xmlns:a16="http://schemas.microsoft.com/office/drawing/2014/main" id="{43FB782E-4E2B-0055-63DD-549A30CD96D8}"/>
              </a:ext>
            </a:extLst>
          </p:cNvPr>
          <p:cNvSpPr>
            <a:spLocks noGrp="1"/>
          </p:cNvSpPr>
          <p:nvPr>
            <p:ph type="sldNum" sz="quarter" idx="7"/>
          </p:nvPr>
        </p:nvSpPr>
        <p:spPr/>
        <p:txBody>
          <a:bodyPr/>
          <a:lstStyle/>
          <a:p>
            <a:fld id="{B6F15528-21DE-4FAA-801E-634DDDAF4B2B}" type="slidenum">
              <a:rPr lang="en-CA" smtClean="0"/>
              <a:t>69</a:t>
            </a:fld>
            <a:endParaRPr lang="en-CA"/>
          </a:p>
        </p:txBody>
      </p:sp>
    </p:spTree>
    <p:extLst>
      <p:ext uri="{BB962C8B-B14F-4D97-AF65-F5344CB8AC3E}">
        <p14:creationId xmlns:p14="http://schemas.microsoft.com/office/powerpoint/2010/main" val="297102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0245-AA1B-5C8E-1684-1EA40367EC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997EC1-08F5-6051-AF3F-7D726E68A1D2}"/>
              </a:ext>
            </a:extLst>
          </p:cNvPr>
          <p:cNvSpPr>
            <a:spLocks noGrp="1"/>
          </p:cNvSpPr>
          <p:nvPr>
            <p:ph type="sldNum" sz="quarter" idx="12"/>
          </p:nvPr>
        </p:nvSpPr>
        <p:spPr/>
        <p:txBody>
          <a:bodyPr/>
          <a:lstStyle/>
          <a:p>
            <a:fld id="{B6F15528-21DE-4FAA-801E-634DDDAF4B2B}" type="slidenum">
              <a:rPr lang="en-CA" smtClean="0"/>
              <a:t>7</a:t>
            </a:fld>
            <a:endParaRPr lang="en-CA"/>
          </a:p>
        </p:txBody>
      </p:sp>
      <p:sp>
        <p:nvSpPr>
          <p:cNvPr id="3" name="Title 2">
            <a:extLst>
              <a:ext uri="{FF2B5EF4-FFF2-40B4-BE49-F238E27FC236}">
                <a16:creationId xmlns:a16="http://schemas.microsoft.com/office/drawing/2014/main" id="{9C12A4B2-BDEF-A25D-CAB7-846FD222E174}"/>
              </a:ext>
            </a:extLst>
          </p:cNvPr>
          <p:cNvSpPr>
            <a:spLocks noGrp="1"/>
          </p:cNvSpPr>
          <p:nvPr>
            <p:ph type="title"/>
          </p:nvPr>
        </p:nvSpPr>
        <p:spPr/>
        <p:txBody>
          <a:bodyPr/>
          <a:lstStyle/>
          <a:p>
            <a:r>
              <a:rPr lang="en-US" dirty="0">
                <a:solidFill>
                  <a:schemeClr val="bg1"/>
                </a:solidFill>
              </a:rPr>
              <a:t>CRD Overview</a:t>
            </a:r>
            <a:endParaRPr lang="en-CA" dirty="0">
              <a:solidFill>
                <a:schemeClr val="bg1"/>
              </a:solidFill>
            </a:endParaRPr>
          </a:p>
        </p:txBody>
      </p:sp>
      <p:graphicFrame>
        <p:nvGraphicFramePr>
          <p:cNvPr id="5" name="Diagram 4">
            <a:extLst>
              <a:ext uri="{FF2B5EF4-FFF2-40B4-BE49-F238E27FC236}">
                <a16:creationId xmlns:a16="http://schemas.microsoft.com/office/drawing/2014/main" id="{13086704-504E-4029-C90B-0698B0FE123F}"/>
              </a:ext>
            </a:extLst>
          </p:cNvPr>
          <p:cNvGraphicFramePr/>
          <p:nvPr>
            <p:extLst>
              <p:ext uri="{D42A27DB-BD31-4B8C-83A1-F6EECF244321}">
                <p14:modId xmlns:p14="http://schemas.microsoft.com/office/powerpoint/2010/main" val="1723877261"/>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462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DF6BF-93BF-B717-6E46-2799F3DD901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B9E98-C345-99E9-2E79-FC3E65036B19}"/>
              </a:ext>
            </a:extLst>
          </p:cNvPr>
          <p:cNvSpPr>
            <a:spLocks noGrp="1"/>
          </p:cNvSpPr>
          <p:nvPr>
            <p:ph type="sldNum" sz="quarter" idx="12"/>
          </p:nvPr>
        </p:nvSpPr>
        <p:spPr/>
        <p:txBody>
          <a:bodyPr/>
          <a:lstStyle/>
          <a:p>
            <a:fld id="{B6F15528-21DE-4FAA-801E-634DDDAF4B2B}" type="slidenum">
              <a:rPr lang="en-CA" smtClean="0"/>
              <a:t>70</a:t>
            </a:fld>
            <a:endParaRPr lang="en-CA"/>
          </a:p>
        </p:txBody>
      </p:sp>
      <p:sp>
        <p:nvSpPr>
          <p:cNvPr id="3" name="Title 2">
            <a:extLst>
              <a:ext uri="{FF2B5EF4-FFF2-40B4-BE49-F238E27FC236}">
                <a16:creationId xmlns:a16="http://schemas.microsoft.com/office/drawing/2014/main" id="{2D966208-91D7-5801-BF64-F9C7B5A5810B}"/>
              </a:ext>
            </a:extLst>
          </p:cNvPr>
          <p:cNvSpPr>
            <a:spLocks noGrp="1"/>
          </p:cNvSpPr>
          <p:nvPr>
            <p:ph type="title"/>
          </p:nvPr>
        </p:nvSpPr>
        <p:spPr/>
        <p:txBody>
          <a:bodyPr/>
          <a:lstStyle/>
          <a:p>
            <a:r>
              <a:rPr lang="en-US" dirty="0">
                <a:solidFill>
                  <a:schemeClr val="bg1"/>
                </a:solidFill>
              </a:rPr>
              <a:t>CRD Workflow</a:t>
            </a:r>
            <a:endParaRPr lang="en-CA" dirty="0">
              <a:solidFill>
                <a:schemeClr val="bg1"/>
              </a:solidFill>
            </a:endParaRPr>
          </a:p>
        </p:txBody>
      </p:sp>
      <p:graphicFrame>
        <p:nvGraphicFramePr>
          <p:cNvPr id="5" name="Diagram 4">
            <a:extLst>
              <a:ext uri="{FF2B5EF4-FFF2-40B4-BE49-F238E27FC236}">
                <a16:creationId xmlns:a16="http://schemas.microsoft.com/office/drawing/2014/main" id="{9C4CB49B-0088-95F4-85AA-6C77C954A003}"/>
              </a:ext>
            </a:extLst>
          </p:cNvPr>
          <p:cNvGraphicFramePr/>
          <p:nvPr>
            <p:extLst>
              <p:ext uri="{D42A27DB-BD31-4B8C-83A1-F6EECF244321}">
                <p14:modId xmlns:p14="http://schemas.microsoft.com/office/powerpoint/2010/main" val="1764613603"/>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8480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D5054-960E-7838-1965-51B37A700F0F}"/>
              </a:ext>
            </a:extLst>
          </p:cNvPr>
          <p:cNvSpPr>
            <a:spLocks noGrp="1"/>
          </p:cNvSpPr>
          <p:nvPr>
            <p:ph type="sldNum" sz="quarter" idx="12"/>
          </p:nvPr>
        </p:nvSpPr>
        <p:spPr/>
        <p:txBody>
          <a:bodyPr/>
          <a:lstStyle/>
          <a:p>
            <a:fld id="{B6F15528-21DE-4FAA-801E-634DDDAF4B2B}" type="slidenum">
              <a:rPr lang="en-CA" smtClean="0"/>
              <a:t>71</a:t>
            </a:fld>
            <a:endParaRPr lang="en-CA"/>
          </a:p>
        </p:txBody>
      </p:sp>
      <p:sp>
        <p:nvSpPr>
          <p:cNvPr id="3" name="Title 2">
            <a:extLst>
              <a:ext uri="{FF2B5EF4-FFF2-40B4-BE49-F238E27FC236}">
                <a16:creationId xmlns:a16="http://schemas.microsoft.com/office/drawing/2014/main" id="{4FE7F6CF-7DD4-6BE1-6A28-8268A9CE661A}"/>
              </a:ext>
            </a:extLst>
          </p:cNvPr>
          <p:cNvSpPr>
            <a:spLocks noGrp="1"/>
          </p:cNvSpPr>
          <p:nvPr>
            <p:ph type="title"/>
          </p:nvPr>
        </p:nvSpPr>
        <p:spPr/>
        <p:txBody>
          <a:bodyPr/>
          <a:lstStyle/>
          <a:p>
            <a:r>
              <a:rPr lang="en-US" dirty="0"/>
              <a:t>Workflow overview</a:t>
            </a:r>
            <a:endParaRPr lang="en-CA" dirty="0"/>
          </a:p>
        </p:txBody>
      </p:sp>
      <p:graphicFrame>
        <p:nvGraphicFramePr>
          <p:cNvPr id="7" name="Diagram 6">
            <a:extLst>
              <a:ext uri="{FF2B5EF4-FFF2-40B4-BE49-F238E27FC236}">
                <a16:creationId xmlns:a16="http://schemas.microsoft.com/office/drawing/2014/main" id="{3394822F-19FA-779A-C0DE-FFE22561A79E}"/>
              </a:ext>
            </a:extLst>
          </p:cNvPr>
          <p:cNvGraphicFramePr/>
          <p:nvPr>
            <p:extLst>
              <p:ext uri="{D42A27DB-BD31-4B8C-83A1-F6EECF244321}">
                <p14:modId xmlns:p14="http://schemas.microsoft.com/office/powerpoint/2010/main" val="3752363574"/>
              </p:ext>
            </p:extLst>
          </p:nvPr>
        </p:nvGraphicFramePr>
        <p:xfrm>
          <a:off x="280555" y="1880755"/>
          <a:ext cx="11523517" cy="4257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46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E0838-0D8B-DA73-CD90-63348C09C842}"/>
              </a:ext>
            </a:extLst>
          </p:cNvPr>
          <p:cNvSpPr>
            <a:spLocks noGrp="1"/>
          </p:cNvSpPr>
          <p:nvPr>
            <p:ph type="body" sz="quarter" idx="14"/>
          </p:nvPr>
        </p:nvSpPr>
        <p:spPr/>
        <p:txBody>
          <a:bodyPr/>
          <a:lstStyle/>
          <a:p>
            <a:pPr lvl="0"/>
            <a:r>
              <a:rPr lang="en-CA" dirty="0"/>
              <a:t>Clients will determine which payer services they connect to</a:t>
            </a:r>
          </a:p>
          <a:p>
            <a:pPr lvl="0"/>
            <a:r>
              <a:rPr lang="en-CA" dirty="0"/>
              <a:t>Each payer must expose a single endpoint</a:t>
            </a:r>
          </a:p>
          <a:p>
            <a:pPr lvl="1"/>
            <a:r>
              <a:rPr lang="en-CA" dirty="0"/>
              <a:t>One per coverage if supporting endpoint discovery, one per member otherwise</a:t>
            </a:r>
          </a:p>
          <a:p>
            <a:pPr lvl="1"/>
            <a:r>
              <a:rPr lang="en-CA" dirty="0"/>
              <a:t>Some payers might share an endpoint</a:t>
            </a:r>
          </a:p>
          <a:p>
            <a:pPr lvl="0"/>
            <a:r>
              <a:rPr lang="en-CA" dirty="0"/>
              <a:t>Enabling will require establishing security credentials &amp; trust relationship</a:t>
            </a:r>
          </a:p>
          <a:p>
            <a:pPr lvl="1"/>
            <a:r>
              <a:rPr lang="en-CA" dirty="0"/>
              <a:t>Could be site-to-site</a:t>
            </a:r>
          </a:p>
          <a:p>
            <a:pPr lvl="1"/>
            <a:r>
              <a:rPr lang="en-CA" dirty="0"/>
              <a:t>To scale, will likely need a trust network</a:t>
            </a:r>
          </a:p>
          <a:p>
            <a:pPr lvl="0"/>
            <a:r>
              <a:rPr lang="en-CA" dirty="0"/>
              <a:t>Client must know which payers a service supports</a:t>
            </a:r>
          </a:p>
        </p:txBody>
      </p:sp>
      <p:sp>
        <p:nvSpPr>
          <p:cNvPr id="3" name="Title 2">
            <a:extLst>
              <a:ext uri="{FF2B5EF4-FFF2-40B4-BE49-F238E27FC236}">
                <a16:creationId xmlns:a16="http://schemas.microsoft.com/office/drawing/2014/main" id="{064B08E6-8DC0-C486-D4DB-8067FCF181CF}"/>
              </a:ext>
            </a:extLst>
          </p:cNvPr>
          <p:cNvSpPr>
            <a:spLocks noGrp="1"/>
          </p:cNvSpPr>
          <p:nvPr>
            <p:ph type="title"/>
          </p:nvPr>
        </p:nvSpPr>
        <p:spPr/>
        <p:txBody>
          <a:bodyPr/>
          <a:lstStyle/>
          <a:p>
            <a:r>
              <a:rPr lang="en-CA" dirty="0"/>
              <a:t>Enabling a service</a:t>
            </a:r>
          </a:p>
        </p:txBody>
      </p:sp>
      <p:sp>
        <p:nvSpPr>
          <p:cNvPr id="4" name="Slide Number Placeholder 3">
            <a:extLst>
              <a:ext uri="{FF2B5EF4-FFF2-40B4-BE49-F238E27FC236}">
                <a16:creationId xmlns:a16="http://schemas.microsoft.com/office/drawing/2014/main" id="{4C820843-7C27-CB45-AF63-1223701A072E}"/>
              </a:ext>
            </a:extLst>
          </p:cNvPr>
          <p:cNvSpPr>
            <a:spLocks noGrp="1"/>
          </p:cNvSpPr>
          <p:nvPr>
            <p:ph type="sldNum" sz="quarter" idx="7"/>
          </p:nvPr>
        </p:nvSpPr>
        <p:spPr/>
        <p:txBody>
          <a:bodyPr/>
          <a:lstStyle/>
          <a:p>
            <a:fld id="{B6F15528-21DE-4FAA-801E-634DDDAF4B2B}" type="slidenum">
              <a:rPr lang="en-CA" smtClean="0"/>
              <a:t>72</a:t>
            </a:fld>
            <a:endParaRPr lang="en-CA"/>
          </a:p>
        </p:txBody>
      </p:sp>
    </p:spTree>
    <p:extLst>
      <p:ext uri="{BB962C8B-B14F-4D97-AF65-F5344CB8AC3E}">
        <p14:creationId xmlns:p14="http://schemas.microsoft.com/office/powerpoint/2010/main" val="1388275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F47A26-8C5C-4CBE-322F-003A871FC531}"/>
              </a:ext>
            </a:extLst>
          </p:cNvPr>
          <p:cNvSpPr>
            <a:spLocks noGrp="1"/>
          </p:cNvSpPr>
          <p:nvPr>
            <p:ph type="body" sz="quarter" idx="14"/>
          </p:nvPr>
        </p:nvSpPr>
        <p:spPr/>
        <p:txBody>
          <a:bodyPr/>
          <a:lstStyle/>
          <a:p>
            <a:r>
              <a:rPr lang="en-CA" dirty="0"/>
              <a:t>Registration/enabling process will include</a:t>
            </a:r>
          </a:p>
          <a:p>
            <a:pPr lvl="1"/>
            <a:r>
              <a:rPr lang="en-CA" dirty="0"/>
              <a:t>What payers does the service support?</a:t>
            </a:r>
          </a:p>
          <a:p>
            <a:pPr lvl="2"/>
            <a:r>
              <a:rPr lang="en-CA" dirty="0"/>
              <a:t>Needed so client knows what coverages should trigger the service</a:t>
            </a:r>
          </a:p>
          <a:p>
            <a:pPr lvl="1"/>
            <a:r>
              <a:rPr lang="en-CA" dirty="0"/>
              <a:t>Service must be trusted to handle PHI</a:t>
            </a:r>
          </a:p>
          <a:p>
            <a:pPr lvl="2"/>
            <a:r>
              <a:rPr lang="en-CA" dirty="0"/>
              <a:t>May require a data sharing agreement</a:t>
            </a:r>
          </a:p>
          <a:p>
            <a:pPr lvl="1"/>
            <a:r>
              <a:rPr lang="en-CA" dirty="0"/>
              <a:t>What scopes does the CRD service want</a:t>
            </a:r>
          </a:p>
          <a:p>
            <a:pPr lvl="2"/>
            <a:r>
              <a:rPr lang="en-CA" dirty="0"/>
              <a:t>And what is the client prepared to offer</a:t>
            </a:r>
          </a:p>
          <a:p>
            <a:pPr lvl="1"/>
            <a:r>
              <a:rPr lang="en-CA" dirty="0"/>
              <a:t>How will identity be verified?</a:t>
            </a:r>
          </a:p>
          <a:p>
            <a:pPr lvl="2"/>
            <a:r>
              <a:rPr lang="en-CA" dirty="0"/>
              <a:t>MTLS, FAST UDAP, FHIR Backend Services</a:t>
            </a:r>
          </a:p>
        </p:txBody>
      </p:sp>
      <p:sp>
        <p:nvSpPr>
          <p:cNvPr id="3" name="Title 2">
            <a:extLst>
              <a:ext uri="{FF2B5EF4-FFF2-40B4-BE49-F238E27FC236}">
                <a16:creationId xmlns:a16="http://schemas.microsoft.com/office/drawing/2014/main" id="{3647EEE9-F27F-38B7-6C66-A97D32ABE0B3}"/>
              </a:ext>
            </a:extLst>
          </p:cNvPr>
          <p:cNvSpPr>
            <a:spLocks noGrp="1"/>
          </p:cNvSpPr>
          <p:nvPr>
            <p:ph type="title"/>
          </p:nvPr>
        </p:nvSpPr>
        <p:spPr/>
        <p:txBody>
          <a:bodyPr/>
          <a:lstStyle/>
          <a:p>
            <a:pPr lvl="0"/>
            <a:r>
              <a:rPr lang="en-CA" dirty="0"/>
              <a:t>Enabling a Service (cont’d)</a:t>
            </a:r>
          </a:p>
        </p:txBody>
      </p:sp>
      <p:sp>
        <p:nvSpPr>
          <p:cNvPr id="4" name="Slide Number Placeholder 3">
            <a:extLst>
              <a:ext uri="{FF2B5EF4-FFF2-40B4-BE49-F238E27FC236}">
                <a16:creationId xmlns:a16="http://schemas.microsoft.com/office/drawing/2014/main" id="{9EDB7D42-7FD5-E3C8-9C25-F6C2ECA6E31D}"/>
              </a:ext>
            </a:extLst>
          </p:cNvPr>
          <p:cNvSpPr>
            <a:spLocks noGrp="1"/>
          </p:cNvSpPr>
          <p:nvPr>
            <p:ph type="sldNum" sz="quarter" idx="7"/>
          </p:nvPr>
        </p:nvSpPr>
        <p:spPr/>
        <p:txBody>
          <a:bodyPr/>
          <a:lstStyle/>
          <a:p>
            <a:fld id="{B6F15528-21DE-4FAA-801E-634DDDAF4B2B}" type="slidenum">
              <a:rPr lang="en-CA" smtClean="0"/>
              <a:t>73</a:t>
            </a:fld>
            <a:endParaRPr lang="en-CA"/>
          </a:p>
        </p:txBody>
      </p:sp>
    </p:spTree>
    <p:extLst>
      <p:ext uri="{BB962C8B-B14F-4D97-AF65-F5344CB8AC3E}">
        <p14:creationId xmlns:p14="http://schemas.microsoft.com/office/powerpoint/2010/main" val="2864296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8E457-C6CA-B4AC-AA8B-849AA998FD9F}"/>
              </a:ext>
            </a:extLst>
          </p:cNvPr>
          <p:cNvSpPr>
            <a:spLocks noGrp="1"/>
          </p:cNvSpPr>
          <p:nvPr>
            <p:ph type="body" sz="quarter" idx="14"/>
          </p:nvPr>
        </p:nvSpPr>
        <p:spPr/>
        <p:txBody>
          <a:bodyPr/>
          <a:lstStyle/>
          <a:p>
            <a:pPr marL="0" indent="0">
              <a:buNone/>
            </a:pPr>
            <a:r>
              <a:rPr lang="en-US" dirty="0"/>
              <a:t>The endpoint for a CRD service can be conveyed in three ways:</a:t>
            </a:r>
          </a:p>
          <a:p>
            <a:pPr marL="457200" indent="-457200">
              <a:buFont typeface="+mj-lt"/>
              <a:buAutoNum type="arabicPeriod"/>
            </a:pPr>
            <a:r>
              <a:rPr lang="en-US" dirty="0"/>
              <a:t>Manually as part of service enablement</a:t>
            </a:r>
          </a:p>
          <a:p>
            <a:pPr lvl="1"/>
            <a:r>
              <a:rPr lang="en-US" dirty="0"/>
              <a:t>or via a coordinated update communicated out-of-band</a:t>
            </a:r>
          </a:p>
          <a:p>
            <a:pPr lvl="1"/>
            <a:r>
              <a:rPr lang="en-US" dirty="0"/>
              <a:t>Must be a single endpoint for all coverages for 1+ payers</a:t>
            </a:r>
          </a:p>
          <a:p>
            <a:pPr marL="457200" indent="-457200">
              <a:buFont typeface="+mj-lt"/>
              <a:buAutoNum type="arabicPeriod"/>
            </a:pPr>
            <a:r>
              <a:rPr lang="en-CA" dirty="0"/>
              <a:t>Via a directory service</a:t>
            </a:r>
          </a:p>
          <a:p>
            <a:pPr lvl="1"/>
            <a:r>
              <a:rPr lang="en-US" dirty="0"/>
              <a:t>Must be a single endpoint for all coverages for 1+ payers</a:t>
            </a:r>
            <a:endParaRPr lang="en-CA" dirty="0"/>
          </a:p>
          <a:p>
            <a:pPr marL="457200" indent="-457200">
              <a:buFont typeface="+mj-lt"/>
              <a:buAutoNum type="arabicPeriod"/>
            </a:pPr>
            <a:r>
              <a:rPr lang="en-CA" dirty="0"/>
              <a:t>Automatically via HRex endpoint discovery</a:t>
            </a:r>
          </a:p>
          <a:p>
            <a:pPr lvl="1"/>
            <a:r>
              <a:rPr lang="en-CA" dirty="0"/>
              <a:t>No more than one endpoint per coverage</a:t>
            </a:r>
          </a:p>
        </p:txBody>
      </p:sp>
      <p:sp>
        <p:nvSpPr>
          <p:cNvPr id="3" name="Title 2">
            <a:extLst>
              <a:ext uri="{FF2B5EF4-FFF2-40B4-BE49-F238E27FC236}">
                <a16:creationId xmlns:a16="http://schemas.microsoft.com/office/drawing/2014/main" id="{5CF28CBA-3943-D042-8967-8A2F215D5639}"/>
              </a:ext>
            </a:extLst>
          </p:cNvPr>
          <p:cNvSpPr>
            <a:spLocks noGrp="1"/>
          </p:cNvSpPr>
          <p:nvPr>
            <p:ph type="title"/>
          </p:nvPr>
        </p:nvSpPr>
        <p:spPr/>
        <p:txBody>
          <a:bodyPr/>
          <a:lstStyle/>
          <a:p>
            <a:r>
              <a:rPr lang="en-US" dirty="0"/>
              <a:t>CRD Endpoint Discovery</a:t>
            </a:r>
            <a:endParaRPr lang="en-CA" dirty="0"/>
          </a:p>
        </p:txBody>
      </p:sp>
      <p:sp>
        <p:nvSpPr>
          <p:cNvPr id="4" name="Slide Number Placeholder 3">
            <a:extLst>
              <a:ext uri="{FF2B5EF4-FFF2-40B4-BE49-F238E27FC236}">
                <a16:creationId xmlns:a16="http://schemas.microsoft.com/office/drawing/2014/main" id="{9D40578F-2F96-563C-8E55-F10F9DF0F893}"/>
              </a:ext>
            </a:extLst>
          </p:cNvPr>
          <p:cNvSpPr>
            <a:spLocks noGrp="1"/>
          </p:cNvSpPr>
          <p:nvPr>
            <p:ph type="sldNum" sz="quarter" idx="7"/>
          </p:nvPr>
        </p:nvSpPr>
        <p:spPr/>
        <p:txBody>
          <a:bodyPr/>
          <a:lstStyle/>
          <a:p>
            <a:fld id="{B6F15528-21DE-4FAA-801E-634DDDAF4B2B}" type="slidenum">
              <a:rPr lang="en-CA" smtClean="0"/>
              <a:t>74</a:t>
            </a:fld>
            <a:endParaRPr lang="en-CA"/>
          </a:p>
        </p:txBody>
      </p:sp>
    </p:spTree>
    <p:extLst>
      <p:ext uri="{BB962C8B-B14F-4D97-AF65-F5344CB8AC3E}">
        <p14:creationId xmlns:p14="http://schemas.microsoft.com/office/powerpoint/2010/main" val="3030313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7E428-EE42-5A45-702A-FE160A8B76AA}"/>
              </a:ext>
            </a:extLst>
          </p:cNvPr>
          <p:cNvSpPr>
            <a:spLocks noGrp="1"/>
          </p:cNvSpPr>
          <p:nvPr>
            <p:ph type="body" sz="quarter" idx="14"/>
          </p:nvPr>
        </p:nvSpPr>
        <p:spPr/>
        <p:txBody>
          <a:bodyPr/>
          <a:lstStyle/>
          <a:p>
            <a:r>
              <a:rPr lang="en-CA" dirty="0"/>
              <a:t>A CRD server’s configuration may change from time to time</a:t>
            </a:r>
          </a:p>
          <a:p>
            <a:pPr lvl="1"/>
            <a:r>
              <a:rPr lang="en-CA" dirty="0"/>
              <a:t>What hooks are supported?</a:t>
            </a:r>
          </a:p>
          <a:p>
            <a:pPr lvl="1"/>
            <a:r>
              <a:rPr lang="en-CA" dirty="0"/>
              <a:t>What are the prefetch expectations for a hook?</a:t>
            </a:r>
          </a:p>
          <a:p>
            <a:pPr lvl="1"/>
            <a:r>
              <a:rPr lang="en-CA" dirty="0"/>
              <a:t>What configuration options are available for the server?</a:t>
            </a:r>
          </a:p>
          <a:p>
            <a:r>
              <a:rPr lang="en-CA" dirty="0"/>
              <a:t>CDS Hooks ‘Discovery’ allows retrieval of this information</a:t>
            </a:r>
          </a:p>
        </p:txBody>
      </p:sp>
      <p:sp>
        <p:nvSpPr>
          <p:cNvPr id="3" name="Title 2">
            <a:extLst>
              <a:ext uri="{FF2B5EF4-FFF2-40B4-BE49-F238E27FC236}">
                <a16:creationId xmlns:a16="http://schemas.microsoft.com/office/drawing/2014/main" id="{10288266-A6E7-BD5B-111E-5D4CD3C6D826}"/>
              </a:ext>
            </a:extLst>
          </p:cNvPr>
          <p:cNvSpPr>
            <a:spLocks noGrp="1"/>
          </p:cNvSpPr>
          <p:nvPr>
            <p:ph type="title"/>
          </p:nvPr>
        </p:nvSpPr>
        <p:spPr/>
        <p:txBody>
          <a:bodyPr/>
          <a:lstStyle/>
          <a:p>
            <a:pPr lvl="0"/>
            <a:r>
              <a:rPr lang="en-CA" dirty="0"/>
              <a:t>CRD Service Discovery</a:t>
            </a:r>
          </a:p>
        </p:txBody>
      </p:sp>
      <p:sp>
        <p:nvSpPr>
          <p:cNvPr id="4" name="Slide Number Placeholder 3">
            <a:extLst>
              <a:ext uri="{FF2B5EF4-FFF2-40B4-BE49-F238E27FC236}">
                <a16:creationId xmlns:a16="http://schemas.microsoft.com/office/drawing/2014/main" id="{A3C30A4E-FC04-B8B7-E9A5-9B30A5B359F9}"/>
              </a:ext>
            </a:extLst>
          </p:cNvPr>
          <p:cNvSpPr>
            <a:spLocks noGrp="1"/>
          </p:cNvSpPr>
          <p:nvPr>
            <p:ph type="sldNum" sz="quarter" idx="7"/>
          </p:nvPr>
        </p:nvSpPr>
        <p:spPr/>
        <p:txBody>
          <a:bodyPr/>
          <a:lstStyle/>
          <a:p>
            <a:fld id="{B6F15528-21DE-4FAA-801E-634DDDAF4B2B}" type="slidenum">
              <a:rPr lang="en-CA" smtClean="0"/>
              <a:t>75</a:t>
            </a:fld>
            <a:endParaRPr lang="en-CA"/>
          </a:p>
        </p:txBody>
      </p:sp>
    </p:spTree>
    <p:extLst>
      <p:ext uri="{BB962C8B-B14F-4D97-AF65-F5344CB8AC3E}">
        <p14:creationId xmlns:p14="http://schemas.microsoft.com/office/powerpoint/2010/main" val="3532343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14A70-36E7-7BFC-F1FF-E7CBA2E74F67}"/>
              </a:ext>
            </a:extLst>
          </p:cNvPr>
          <p:cNvSpPr>
            <a:spLocks noGrp="1"/>
          </p:cNvSpPr>
          <p:nvPr>
            <p:ph type="body" sz="quarter" idx="14"/>
          </p:nvPr>
        </p:nvSpPr>
        <p:spPr/>
        <p:txBody>
          <a:bodyPr/>
          <a:lstStyle/>
          <a:p>
            <a:r>
              <a:rPr lang="en-US" dirty="0"/>
              <a:t>Indicates (for</a:t>
            </a:r>
            <a:r>
              <a:rPr lang="en-US" baseline="0" dirty="0"/>
              <a:t> a hook) what information the payer </a:t>
            </a:r>
            <a:r>
              <a:rPr lang="en-US" b="1" baseline="0" dirty="0"/>
              <a:t>always</a:t>
            </a:r>
            <a:r>
              <a:rPr lang="en-US" b="0" baseline="0" dirty="0"/>
              <a:t> needs</a:t>
            </a:r>
          </a:p>
          <a:p>
            <a:pPr lvl="1"/>
            <a:r>
              <a:rPr lang="en-CA" dirty="0"/>
              <a:t>CRD Clients may or may not provide all requested</a:t>
            </a:r>
            <a:r>
              <a:rPr lang="en-CA" baseline="0" dirty="0"/>
              <a:t> prefetch information</a:t>
            </a:r>
          </a:p>
          <a:p>
            <a:pPr lvl="0"/>
            <a:r>
              <a:rPr lang="en-CA" dirty="0"/>
              <a:t>Syntax is a list of queries to run</a:t>
            </a:r>
          </a:p>
          <a:p>
            <a:pPr lvl="1"/>
            <a:r>
              <a:rPr lang="en-CA" dirty="0"/>
              <a:t>_include, _</a:t>
            </a:r>
            <a:r>
              <a:rPr lang="en-CA" dirty="0" err="1"/>
              <a:t>revinclude</a:t>
            </a:r>
            <a:r>
              <a:rPr lang="en-CA" dirty="0"/>
              <a:t> is not supported</a:t>
            </a:r>
          </a:p>
          <a:p>
            <a:pPr lvl="1"/>
            <a:r>
              <a:rPr lang="en-CA" dirty="0"/>
              <a:t>Can contain simple embedded </a:t>
            </a:r>
            <a:r>
              <a:rPr lang="en-CA" dirty="0" err="1"/>
              <a:t>FHIRPath</a:t>
            </a:r>
            <a:r>
              <a:rPr lang="en-CA" dirty="0"/>
              <a:t> (x-</a:t>
            </a:r>
            <a:r>
              <a:rPr lang="en-CA" dirty="0" err="1"/>
              <a:t>fhir</a:t>
            </a:r>
            <a:r>
              <a:rPr lang="en-CA" dirty="0"/>
              <a:t>-query syntax) that refers to hook context and/or prior query results</a:t>
            </a:r>
          </a:p>
          <a:p>
            <a:pPr lvl="2"/>
            <a:r>
              <a:rPr lang="en-CA" dirty="0"/>
              <a:t>Not officially published in CDS Hooks yet, but will be soon and is pre-adopted by CRD</a:t>
            </a:r>
          </a:p>
        </p:txBody>
      </p:sp>
      <p:sp>
        <p:nvSpPr>
          <p:cNvPr id="3" name="Title 2">
            <a:extLst>
              <a:ext uri="{FF2B5EF4-FFF2-40B4-BE49-F238E27FC236}">
                <a16:creationId xmlns:a16="http://schemas.microsoft.com/office/drawing/2014/main" id="{B2BBC2F0-CDCA-739A-9682-5846445D656C}"/>
              </a:ext>
            </a:extLst>
          </p:cNvPr>
          <p:cNvSpPr>
            <a:spLocks noGrp="1"/>
          </p:cNvSpPr>
          <p:nvPr>
            <p:ph type="title"/>
          </p:nvPr>
        </p:nvSpPr>
        <p:spPr/>
        <p:txBody>
          <a:bodyPr/>
          <a:lstStyle/>
          <a:p>
            <a:r>
              <a:rPr lang="en-US" dirty="0"/>
              <a:t>Prefetch discovery</a:t>
            </a:r>
            <a:endParaRPr lang="en-CA" dirty="0"/>
          </a:p>
        </p:txBody>
      </p:sp>
      <p:sp>
        <p:nvSpPr>
          <p:cNvPr id="4" name="Slide Number Placeholder 3">
            <a:extLst>
              <a:ext uri="{FF2B5EF4-FFF2-40B4-BE49-F238E27FC236}">
                <a16:creationId xmlns:a16="http://schemas.microsoft.com/office/drawing/2014/main" id="{95B1F37E-A016-B898-9536-208830CC8691}"/>
              </a:ext>
            </a:extLst>
          </p:cNvPr>
          <p:cNvSpPr>
            <a:spLocks noGrp="1"/>
          </p:cNvSpPr>
          <p:nvPr>
            <p:ph type="sldNum" sz="quarter" idx="7"/>
          </p:nvPr>
        </p:nvSpPr>
        <p:spPr/>
        <p:txBody>
          <a:bodyPr/>
          <a:lstStyle/>
          <a:p>
            <a:fld id="{B6F15528-21DE-4FAA-801E-634DDDAF4B2B}" type="slidenum">
              <a:rPr lang="en-CA" smtClean="0"/>
              <a:t>76</a:t>
            </a:fld>
            <a:endParaRPr lang="en-CA"/>
          </a:p>
        </p:txBody>
      </p:sp>
    </p:spTree>
    <p:extLst>
      <p:ext uri="{BB962C8B-B14F-4D97-AF65-F5344CB8AC3E}">
        <p14:creationId xmlns:p14="http://schemas.microsoft.com/office/powerpoint/2010/main" val="3151740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83541C-5BCD-4132-7C81-545DC68C8BFC}"/>
              </a:ext>
            </a:extLst>
          </p:cNvPr>
          <p:cNvSpPr>
            <a:spLocks noGrp="1"/>
          </p:cNvSpPr>
          <p:nvPr>
            <p:ph type="body" sz="quarter" idx="14"/>
          </p:nvPr>
        </p:nvSpPr>
        <p:spPr/>
        <p:txBody>
          <a:bodyPr/>
          <a:lstStyle/>
          <a:p>
            <a:r>
              <a:rPr lang="en-US" sz="2000" dirty="0"/>
              <a:t>%context refers to ‘context’ element in a hook invocation</a:t>
            </a:r>
          </a:p>
          <a:p>
            <a:r>
              <a:rPr lang="en-US" sz="2000" dirty="0"/>
              <a:t>Each prefetch line defines a new variable which can be used in subsequent prefetches</a:t>
            </a:r>
          </a:p>
          <a:p>
            <a:r>
              <a:rPr lang="en-US" sz="2000" dirty="0"/>
              <a:t>Only </a:t>
            </a:r>
            <a:r>
              <a:rPr lang="en-US" sz="2000" dirty="0">
                <a:latin typeface="Courier New" panose="02070309020205020404" pitchFamily="49" charset="0"/>
                <a:cs typeface="Courier New" panose="02070309020205020404" pitchFamily="49" charset="0"/>
              </a:rPr>
              <a:t>resolve()</a:t>
            </a:r>
            <a:r>
              <a:rPr lang="en-US" sz="2000" dirty="0"/>
              <a:t> and </a:t>
            </a:r>
            <a:r>
              <a:rPr lang="en-US" sz="2000" dirty="0" err="1">
                <a:latin typeface="Courier New" panose="02070309020205020404" pitchFamily="49" charset="0"/>
                <a:cs typeface="Courier New" panose="02070309020205020404" pitchFamily="49" charset="0"/>
              </a:rPr>
              <a:t>ofType</a:t>
            </a:r>
            <a:r>
              <a:rPr lang="en-US" sz="2000" dirty="0">
                <a:latin typeface="Courier New" panose="02070309020205020404" pitchFamily="49" charset="0"/>
                <a:cs typeface="Courier New" panose="02070309020205020404" pitchFamily="49" charset="0"/>
              </a:rPr>
              <a:t>()</a:t>
            </a:r>
            <a:r>
              <a:rPr lang="en-US" sz="2000" dirty="0"/>
              <a:t> operations are supported</a:t>
            </a:r>
          </a:p>
          <a:p>
            <a:r>
              <a:rPr lang="en-US" sz="2000" dirty="0"/>
              <a:t>Collections are turned into comma-separated string lists</a:t>
            </a:r>
          </a:p>
        </p:txBody>
      </p:sp>
      <p:sp>
        <p:nvSpPr>
          <p:cNvPr id="3" name="Title 2">
            <a:extLst>
              <a:ext uri="{FF2B5EF4-FFF2-40B4-BE49-F238E27FC236}">
                <a16:creationId xmlns:a16="http://schemas.microsoft.com/office/drawing/2014/main" id="{E40C04B5-DF53-B858-7A57-0318DC71A195}"/>
              </a:ext>
            </a:extLst>
          </p:cNvPr>
          <p:cNvSpPr>
            <a:spLocks noGrp="1"/>
          </p:cNvSpPr>
          <p:nvPr>
            <p:ph type="title"/>
          </p:nvPr>
        </p:nvSpPr>
        <p:spPr/>
        <p:txBody>
          <a:bodyPr/>
          <a:lstStyle/>
          <a:p>
            <a:r>
              <a:rPr lang="en-US" dirty="0"/>
              <a:t>Interpreting prefetch x-</a:t>
            </a:r>
            <a:r>
              <a:rPr lang="en-US" dirty="0" err="1"/>
              <a:t>fhir</a:t>
            </a:r>
            <a:r>
              <a:rPr lang="en-US" dirty="0"/>
              <a:t>-query</a:t>
            </a:r>
            <a:endParaRPr lang="en-CA" dirty="0"/>
          </a:p>
        </p:txBody>
      </p:sp>
      <p:sp>
        <p:nvSpPr>
          <p:cNvPr id="4" name="Slide Number Placeholder 3">
            <a:extLst>
              <a:ext uri="{FF2B5EF4-FFF2-40B4-BE49-F238E27FC236}">
                <a16:creationId xmlns:a16="http://schemas.microsoft.com/office/drawing/2014/main" id="{094C5AC2-B6E9-2042-4E66-9BE5D66F0CE7}"/>
              </a:ext>
            </a:extLst>
          </p:cNvPr>
          <p:cNvSpPr>
            <a:spLocks noGrp="1"/>
          </p:cNvSpPr>
          <p:nvPr>
            <p:ph type="sldNum" sz="quarter" idx="7"/>
          </p:nvPr>
        </p:nvSpPr>
        <p:spPr/>
        <p:txBody>
          <a:bodyPr/>
          <a:lstStyle/>
          <a:p>
            <a:fld id="{B6F15528-21DE-4FAA-801E-634DDDAF4B2B}" type="slidenum">
              <a:rPr lang="en-CA" smtClean="0"/>
              <a:t>77</a:t>
            </a:fld>
            <a:endParaRPr lang="en-CA"/>
          </a:p>
        </p:txBody>
      </p:sp>
      <p:pic>
        <p:nvPicPr>
          <p:cNvPr id="6" name="Picture 5">
            <a:extLst>
              <a:ext uri="{FF2B5EF4-FFF2-40B4-BE49-F238E27FC236}">
                <a16:creationId xmlns:a16="http://schemas.microsoft.com/office/drawing/2014/main" id="{B9F8FC49-7E25-C4CF-DDDF-6DA7065277C4}"/>
              </a:ext>
            </a:extLst>
          </p:cNvPr>
          <p:cNvPicPr>
            <a:picLocks noChangeAspect="1"/>
          </p:cNvPicPr>
          <p:nvPr/>
        </p:nvPicPr>
        <p:blipFill>
          <a:blip r:embed="rId2"/>
          <a:stretch>
            <a:fillRect/>
          </a:stretch>
        </p:blipFill>
        <p:spPr>
          <a:xfrm>
            <a:off x="0" y="4388718"/>
            <a:ext cx="12192000" cy="1802532"/>
          </a:xfrm>
          <a:prstGeom prst="rect">
            <a:avLst/>
          </a:prstGeom>
        </p:spPr>
      </p:pic>
    </p:spTree>
    <p:extLst>
      <p:ext uri="{BB962C8B-B14F-4D97-AF65-F5344CB8AC3E}">
        <p14:creationId xmlns:p14="http://schemas.microsoft.com/office/powerpoint/2010/main" val="1791086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CD1FE-A201-7B91-F39F-E7A69F71B79F}"/>
              </a:ext>
            </a:extLst>
          </p:cNvPr>
          <p:cNvSpPr>
            <a:spLocks noGrp="1"/>
          </p:cNvSpPr>
          <p:nvPr>
            <p:ph type="title"/>
          </p:nvPr>
        </p:nvSpPr>
        <p:spPr/>
        <p:txBody>
          <a:bodyPr/>
          <a:lstStyle/>
          <a:p>
            <a:r>
              <a:rPr lang="en-US" dirty="0"/>
              <a:t>x-</a:t>
            </a:r>
            <a:r>
              <a:rPr lang="en-US" dirty="0" err="1"/>
              <a:t>fhir</a:t>
            </a:r>
            <a:r>
              <a:rPr lang="en-US" dirty="0"/>
              <a:t>-queries may get long…</a:t>
            </a:r>
            <a:endParaRPr lang="en-CA" dirty="0"/>
          </a:p>
        </p:txBody>
      </p:sp>
      <p:sp>
        <p:nvSpPr>
          <p:cNvPr id="4" name="Slide Number Placeholder 3">
            <a:extLst>
              <a:ext uri="{FF2B5EF4-FFF2-40B4-BE49-F238E27FC236}">
                <a16:creationId xmlns:a16="http://schemas.microsoft.com/office/drawing/2014/main" id="{2B12F0BA-E43E-E726-BD33-C890B7DF1B8D}"/>
              </a:ext>
            </a:extLst>
          </p:cNvPr>
          <p:cNvSpPr>
            <a:spLocks noGrp="1"/>
          </p:cNvSpPr>
          <p:nvPr>
            <p:ph type="sldNum" sz="quarter" idx="7"/>
          </p:nvPr>
        </p:nvSpPr>
        <p:spPr/>
        <p:txBody>
          <a:bodyPr/>
          <a:lstStyle/>
          <a:p>
            <a:fld id="{B6F15528-21DE-4FAA-801E-634DDDAF4B2B}" type="slidenum">
              <a:rPr lang="en-CA" smtClean="0"/>
              <a:t>78</a:t>
            </a:fld>
            <a:endParaRPr lang="en-CA"/>
          </a:p>
        </p:txBody>
      </p:sp>
      <p:sp>
        <p:nvSpPr>
          <p:cNvPr id="5" name="Rectangle 1">
            <a:extLst>
              <a:ext uri="{FF2B5EF4-FFF2-40B4-BE49-F238E27FC236}">
                <a16:creationId xmlns:a16="http://schemas.microsoft.com/office/drawing/2014/main" id="{BD66A083-DABD-8CA4-A74B-642BA2841466}"/>
              </a:ext>
            </a:extLst>
          </p:cNvPr>
          <p:cNvSpPr>
            <a:spLocks noGrp="1" noChangeArrowheads="1"/>
          </p:cNvSpPr>
          <p:nvPr>
            <p:ph type="body" sz="quarter" idx="14"/>
          </p:nvPr>
        </p:nvSpPr>
        <p:spPr bwMode="auto">
          <a:xfrm>
            <a:off x="119203" y="1844259"/>
            <a:ext cx="11953593" cy="3942085"/>
          </a:xfrm>
          <a:prstGeom prst="rect">
            <a:avLst/>
          </a:prstGeom>
          <a:solidFill>
            <a:srgbClr val="EFF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"practitioners" : "</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Practitioner?_id</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encounter.participant.individual.resolve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encounter.participant.individual.resolve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encounter.serviceProvider.resolve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encounter.serviceProvider.resolve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context.draftOrders.entry.resource.sender.resolve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context.draftOrders.entry.resource.recipient.resolve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context.draftOrders.entry.resource.requester.resolve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context.draftOrders.entry.resource.performer.resolve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context.draftOrders.entry.resource.orderer.resolve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context.draftOrders.entry.resource.prescriber.resolve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context.draftOrders.entry.resource.sender.resolve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context.draftOrders.entry.resource.recipient.resolve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context.draftOrders.entry.resource.requester.resolve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context.draftOrders.entry.resource.performer.resolve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context.draftOrders.entry.resource.orderer.resolve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context.draftOrders.entry.resource.prescriber.resolve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0"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952365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38F59B-5F9E-6C83-C0BC-209EFB6423CD}"/>
              </a:ext>
            </a:extLst>
          </p:cNvPr>
          <p:cNvSpPr>
            <a:spLocks noGrp="1"/>
          </p:cNvSpPr>
          <p:nvPr>
            <p:ph type="body" sz="quarter" idx="14"/>
          </p:nvPr>
        </p:nvSpPr>
        <p:spPr/>
        <p:txBody>
          <a:bodyPr/>
          <a:lstStyle/>
          <a:p>
            <a:r>
              <a:rPr lang="en-US" dirty="0"/>
              <a:t>Typically</a:t>
            </a:r>
          </a:p>
          <a:p>
            <a:pPr lvl="1"/>
            <a:r>
              <a:rPr lang="en-US" dirty="0"/>
              <a:t>patient, requester, location, encounter, device, medication</a:t>
            </a:r>
          </a:p>
          <a:p>
            <a:r>
              <a:rPr lang="en-US" dirty="0"/>
              <a:t>Can include other information</a:t>
            </a:r>
          </a:p>
          <a:p>
            <a:pPr lvl="1"/>
            <a:r>
              <a:rPr lang="en-US" dirty="0"/>
              <a:t>Can vary by hook type</a:t>
            </a:r>
          </a:p>
          <a:p>
            <a:pPr lvl="1"/>
            <a:r>
              <a:rPr lang="en-US" dirty="0"/>
              <a:t>Can vary by type of request</a:t>
            </a:r>
          </a:p>
          <a:p>
            <a:r>
              <a:rPr lang="en-US" dirty="0"/>
              <a:t>Must</a:t>
            </a:r>
          </a:p>
          <a:p>
            <a:pPr lvl="1"/>
            <a:r>
              <a:rPr lang="en-US" dirty="0"/>
              <a:t>Be relevant almost always</a:t>
            </a:r>
          </a:p>
          <a:p>
            <a:pPr lvl="1"/>
            <a:r>
              <a:rPr lang="en-US" dirty="0"/>
              <a:t>Respect ‘minimum necessary’</a:t>
            </a:r>
          </a:p>
          <a:p>
            <a:r>
              <a:rPr lang="en-US" dirty="0"/>
              <a:t>Shouldn’t be the only mechanism the CRD service uses to get data</a:t>
            </a:r>
            <a:endParaRPr lang="en-CA" dirty="0"/>
          </a:p>
        </p:txBody>
      </p:sp>
      <p:sp>
        <p:nvSpPr>
          <p:cNvPr id="3" name="Title 2">
            <a:extLst>
              <a:ext uri="{FF2B5EF4-FFF2-40B4-BE49-F238E27FC236}">
                <a16:creationId xmlns:a16="http://schemas.microsoft.com/office/drawing/2014/main" id="{490A83C9-18F4-1D8E-0B4B-7C75AAC503DF}"/>
              </a:ext>
            </a:extLst>
          </p:cNvPr>
          <p:cNvSpPr>
            <a:spLocks noGrp="1"/>
          </p:cNvSpPr>
          <p:nvPr>
            <p:ph type="title"/>
          </p:nvPr>
        </p:nvSpPr>
        <p:spPr/>
        <p:txBody>
          <a:bodyPr/>
          <a:lstStyle/>
          <a:p>
            <a:r>
              <a:rPr lang="en-US" dirty="0"/>
              <a:t>What should be in prefetch?</a:t>
            </a:r>
            <a:endParaRPr lang="en-CA" dirty="0"/>
          </a:p>
        </p:txBody>
      </p:sp>
      <p:sp>
        <p:nvSpPr>
          <p:cNvPr id="4" name="Slide Number Placeholder 3">
            <a:extLst>
              <a:ext uri="{FF2B5EF4-FFF2-40B4-BE49-F238E27FC236}">
                <a16:creationId xmlns:a16="http://schemas.microsoft.com/office/drawing/2014/main" id="{1948C8A6-D41F-CE62-9ACD-755120122876}"/>
              </a:ext>
            </a:extLst>
          </p:cNvPr>
          <p:cNvSpPr>
            <a:spLocks noGrp="1"/>
          </p:cNvSpPr>
          <p:nvPr>
            <p:ph type="sldNum" sz="quarter" idx="7"/>
          </p:nvPr>
        </p:nvSpPr>
        <p:spPr/>
        <p:txBody>
          <a:bodyPr/>
          <a:lstStyle/>
          <a:p>
            <a:fld id="{B6F15528-21DE-4FAA-801E-634DDDAF4B2B}" type="slidenum">
              <a:rPr lang="en-CA" smtClean="0"/>
              <a:t>79</a:t>
            </a:fld>
            <a:endParaRPr lang="en-CA"/>
          </a:p>
        </p:txBody>
      </p:sp>
    </p:spTree>
    <p:extLst>
      <p:ext uri="{BB962C8B-B14F-4D97-AF65-F5344CB8AC3E}">
        <p14:creationId xmlns:p14="http://schemas.microsoft.com/office/powerpoint/2010/main" val="413752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67F32-3C7E-8C97-8FA2-97340D2F7F5E}"/>
              </a:ext>
            </a:extLst>
          </p:cNvPr>
          <p:cNvSpPr>
            <a:spLocks noGrp="1"/>
          </p:cNvSpPr>
          <p:nvPr>
            <p:ph type="body" sz="quarter" idx="14"/>
          </p:nvPr>
        </p:nvSpPr>
        <p:spPr/>
        <p:txBody>
          <a:bodyPr/>
          <a:lstStyle/>
          <a:p>
            <a:r>
              <a:rPr lang="en-US" dirty="0"/>
              <a:t>Coverage Requirements Discovery</a:t>
            </a:r>
          </a:p>
          <a:p>
            <a:r>
              <a:rPr lang="en-US" dirty="0"/>
              <a:t>Decision support tool for providers</a:t>
            </a:r>
          </a:p>
          <a:p>
            <a:pPr lvl="1"/>
            <a:r>
              <a:rPr lang="en-US" dirty="0"/>
              <a:t>“What does the payer know that can help me right now?”</a:t>
            </a:r>
          </a:p>
          <a:p>
            <a:r>
              <a:rPr lang="en-US" dirty="0"/>
              <a:t>Called as part of clinical workflow</a:t>
            </a:r>
          </a:p>
          <a:p>
            <a:r>
              <a:rPr lang="en-US" dirty="0"/>
              <a:t>Required to provide information about coverage</a:t>
            </a:r>
          </a:p>
          <a:p>
            <a:r>
              <a:rPr lang="en-US" dirty="0"/>
              <a:t>MAY provide other types of information</a:t>
            </a:r>
          </a:p>
        </p:txBody>
      </p:sp>
      <p:sp>
        <p:nvSpPr>
          <p:cNvPr id="3" name="Title 2">
            <a:extLst>
              <a:ext uri="{FF2B5EF4-FFF2-40B4-BE49-F238E27FC236}">
                <a16:creationId xmlns:a16="http://schemas.microsoft.com/office/drawing/2014/main" id="{CB49A657-CE30-28F0-DE47-C3E03C606582}"/>
              </a:ext>
            </a:extLst>
          </p:cNvPr>
          <p:cNvSpPr>
            <a:spLocks noGrp="1"/>
          </p:cNvSpPr>
          <p:nvPr>
            <p:ph type="title"/>
          </p:nvPr>
        </p:nvSpPr>
        <p:spPr/>
        <p:txBody>
          <a:bodyPr/>
          <a:lstStyle/>
          <a:p>
            <a:pPr lvl="0"/>
            <a:r>
              <a:rPr lang="en-US" dirty="0"/>
              <a:t>What is CRD?</a:t>
            </a:r>
            <a:endParaRPr lang="en-CA" dirty="0"/>
          </a:p>
        </p:txBody>
      </p:sp>
      <p:sp>
        <p:nvSpPr>
          <p:cNvPr id="4" name="Slide Number Placeholder 3">
            <a:extLst>
              <a:ext uri="{FF2B5EF4-FFF2-40B4-BE49-F238E27FC236}">
                <a16:creationId xmlns:a16="http://schemas.microsoft.com/office/drawing/2014/main" id="{AE7E8024-CF45-14F2-9985-703AE3A43EBF}"/>
              </a:ext>
            </a:extLst>
          </p:cNvPr>
          <p:cNvSpPr>
            <a:spLocks noGrp="1"/>
          </p:cNvSpPr>
          <p:nvPr>
            <p:ph type="sldNum" sz="quarter" idx="7"/>
          </p:nvPr>
        </p:nvSpPr>
        <p:spPr/>
        <p:txBody>
          <a:bodyPr/>
          <a:lstStyle/>
          <a:p>
            <a:fld id="{B6F15528-21DE-4FAA-801E-634DDDAF4B2B}" type="slidenum">
              <a:rPr lang="en-CA" smtClean="0"/>
              <a:t>8</a:t>
            </a:fld>
            <a:endParaRPr lang="en-CA"/>
          </a:p>
        </p:txBody>
      </p:sp>
    </p:spTree>
    <p:extLst>
      <p:ext uri="{BB962C8B-B14F-4D97-AF65-F5344CB8AC3E}">
        <p14:creationId xmlns:p14="http://schemas.microsoft.com/office/powerpoint/2010/main" val="20238310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F46B44-093C-AA4A-1DF7-EEB1896F458E}"/>
              </a:ext>
            </a:extLst>
          </p:cNvPr>
          <p:cNvSpPr>
            <a:spLocks noGrp="1"/>
          </p:cNvSpPr>
          <p:nvPr>
            <p:ph type="sldNum" sz="quarter" idx="12"/>
          </p:nvPr>
        </p:nvSpPr>
        <p:spPr/>
        <p:txBody>
          <a:bodyPr/>
          <a:lstStyle/>
          <a:p>
            <a:fld id="{B6F15528-21DE-4FAA-801E-634DDDAF4B2B}" type="slidenum">
              <a:rPr lang="en-CA" smtClean="0"/>
              <a:t>80</a:t>
            </a:fld>
            <a:endParaRPr lang="en-CA"/>
          </a:p>
        </p:txBody>
      </p:sp>
      <p:sp>
        <p:nvSpPr>
          <p:cNvPr id="2" name="Text Placeholder 1">
            <a:extLst>
              <a:ext uri="{FF2B5EF4-FFF2-40B4-BE49-F238E27FC236}">
                <a16:creationId xmlns:a16="http://schemas.microsoft.com/office/drawing/2014/main" id="{5AACCB34-CBD8-1C3B-20DB-D1641B525EA4}"/>
              </a:ext>
            </a:extLst>
          </p:cNvPr>
          <p:cNvSpPr>
            <a:spLocks noGrp="1"/>
          </p:cNvSpPr>
          <p:nvPr>
            <p:ph type="body" sz="quarter" idx="14"/>
          </p:nvPr>
        </p:nvSpPr>
        <p:spPr/>
        <p:txBody>
          <a:bodyPr/>
          <a:lstStyle/>
          <a:p>
            <a:r>
              <a:rPr lang="en-US" dirty="0"/>
              <a:t>CRD servers may support many capabilities</a:t>
            </a:r>
          </a:p>
          <a:p>
            <a:pPr lvl="1"/>
            <a:r>
              <a:rPr lang="en-US" dirty="0"/>
              <a:t>Coverage information</a:t>
            </a:r>
          </a:p>
          <a:p>
            <a:pPr lvl="1"/>
            <a:r>
              <a:rPr lang="en-US" dirty="0"/>
              <a:t>Unsolicited prior auth</a:t>
            </a:r>
          </a:p>
          <a:p>
            <a:pPr lvl="1"/>
            <a:r>
              <a:rPr lang="en-US" dirty="0"/>
              <a:t>Covered therapy alternatives</a:t>
            </a:r>
          </a:p>
          <a:p>
            <a:pPr lvl="1"/>
            <a:r>
              <a:rPr lang="en-US" dirty="0"/>
              <a:t>Lower cost alternatives</a:t>
            </a:r>
          </a:p>
          <a:p>
            <a:pPr lvl="1"/>
            <a:r>
              <a:rPr lang="en-US" dirty="0"/>
              <a:t>In-network provider options</a:t>
            </a:r>
          </a:p>
          <a:p>
            <a:pPr lvl="1"/>
            <a:r>
              <a:rPr lang="en-US" dirty="0"/>
              <a:t>Duplicate therapy detection</a:t>
            </a:r>
          </a:p>
          <a:p>
            <a:pPr lvl="1"/>
            <a:r>
              <a:rPr lang="en-US" dirty="0"/>
              <a:t>Contraindication detection</a:t>
            </a:r>
          </a:p>
          <a:p>
            <a:pPr lvl="1"/>
            <a:r>
              <a:rPr lang="en-US" dirty="0"/>
              <a:t>Clinical guideline recommendations</a:t>
            </a:r>
          </a:p>
          <a:p>
            <a:pPr lvl="1"/>
            <a:r>
              <a:rPr lang="en-US" dirty="0"/>
              <a:t>Suggestions on missing tests</a:t>
            </a:r>
            <a:endParaRPr lang="en-CA" dirty="0"/>
          </a:p>
        </p:txBody>
      </p:sp>
      <p:sp>
        <p:nvSpPr>
          <p:cNvPr id="5" name="Text Placeholder 4">
            <a:extLst>
              <a:ext uri="{FF2B5EF4-FFF2-40B4-BE49-F238E27FC236}">
                <a16:creationId xmlns:a16="http://schemas.microsoft.com/office/drawing/2014/main" id="{310C357D-B41F-2052-E55C-1A3B7A9EE337}"/>
              </a:ext>
            </a:extLst>
          </p:cNvPr>
          <p:cNvSpPr>
            <a:spLocks noGrp="1"/>
          </p:cNvSpPr>
          <p:nvPr>
            <p:ph type="body" sz="quarter" idx="15"/>
          </p:nvPr>
        </p:nvSpPr>
        <p:spPr>
          <a:xfrm>
            <a:off x="6457950" y="1890030"/>
            <a:ext cx="4794768" cy="3490699"/>
          </a:xfrm>
        </p:spPr>
        <p:txBody>
          <a:bodyPr/>
          <a:lstStyle/>
          <a:p>
            <a:r>
              <a:rPr lang="en-US" dirty="0"/>
              <a:t>Some [organizations | departments | users ] may not want all of these</a:t>
            </a:r>
          </a:p>
          <a:p>
            <a:r>
              <a:rPr lang="en-US" dirty="0"/>
              <a:t>Some of these may also have configurable options</a:t>
            </a:r>
          </a:p>
          <a:p>
            <a:pPr lvl="1"/>
            <a:r>
              <a:rPr lang="en-US" dirty="0"/>
              <a:t>Degree of savings</a:t>
            </a:r>
          </a:p>
          <a:p>
            <a:pPr lvl="1"/>
            <a:r>
              <a:rPr lang="en-US" dirty="0"/>
              <a:t>Types of duplicate therapies to check</a:t>
            </a:r>
          </a:p>
          <a:p>
            <a:pPr lvl="1"/>
            <a:r>
              <a:rPr lang="en-US" dirty="0"/>
              <a:t>Etc.</a:t>
            </a:r>
          </a:p>
        </p:txBody>
      </p:sp>
      <p:sp>
        <p:nvSpPr>
          <p:cNvPr id="3" name="Title 2">
            <a:extLst>
              <a:ext uri="{FF2B5EF4-FFF2-40B4-BE49-F238E27FC236}">
                <a16:creationId xmlns:a16="http://schemas.microsoft.com/office/drawing/2014/main" id="{2A656449-D6CF-4B5C-50C2-99531BECC7D1}"/>
              </a:ext>
            </a:extLst>
          </p:cNvPr>
          <p:cNvSpPr>
            <a:spLocks noGrp="1"/>
          </p:cNvSpPr>
          <p:nvPr>
            <p:ph type="title"/>
          </p:nvPr>
        </p:nvSpPr>
        <p:spPr/>
        <p:txBody>
          <a:bodyPr/>
          <a:lstStyle/>
          <a:p>
            <a:pPr lvl="0"/>
            <a:r>
              <a:rPr lang="en-US" dirty="0"/>
              <a:t>CRD Configuration</a:t>
            </a:r>
            <a:endParaRPr lang="en-CA" dirty="0"/>
          </a:p>
        </p:txBody>
      </p:sp>
    </p:spTree>
    <p:extLst>
      <p:ext uri="{BB962C8B-B14F-4D97-AF65-F5344CB8AC3E}">
        <p14:creationId xmlns:p14="http://schemas.microsoft.com/office/powerpoint/2010/main" val="32550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B6BC95D-ABDB-26D1-9D17-E8294ACB2989}"/>
              </a:ext>
            </a:extLst>
          </p:cNvPr>
          <p:cNvSpPr>
            <a:spLocks noGrp="1"/>
          </p:cNvSpPr>
          <p:nvPr>
            <p:ph type="body" sz="quarter" idx="14"/>
          </p:nvPr>
        </p:nvSpPr>
        <p:spPr/>
        <p:txBody>
          <a:bodyPr/>
          <a:lstStyle/>
          <a:p>
            <a:r>
              <a:rPr lang="en-US" sz="2000" dirty="0"/>
              <a:t>List of options the CRD service supports that controls the responses it will provide + allowed values for those options</a:t>
            </a:r>
          </a:p>
          <a:p>
            <a:r>
              <a:rPr lang="en-US" sz="2000" dirty="0"/>
              <a:t>CRD clients specify the configuration options when they invoke a hook</a:t>
            </a:r>
          </a:p>
          <a:p>
            <a:r>
              <a:rPr lang="en-US" sz="2000" dirty="0"/>
              <a:t>At minimum must be able to toggle the different CRD card types and whether unsolicited prior authorization is desired</a:t>
            </a:r>
          </a:p>
        </p:txBody>
      </p:sp>
      <p:sp>
        <p:nvSpPr>
          <p:cNvPr id="6" name="Title 5">
            <a:extLst>
              <a:ext uri="{FF2B5EF4-FFF2-40B4-BE49-F238E27FC236}">
                <a16:creationId xmlns:a16="http://schemas.microsoft.com/office/drawing/2014/main" id="{03825AF5-839A-1708-9C50-510F87C5048E}"/>
              </a:ext>
            </a:extLst>
          </p:cNvPr>
          <p:cNvSpPr>
            <a:spLocks noGrp="1"/>
          </p:cNvSpPr>
          <p:nvPr>
            <p:ph type="title"/>
          </p:nvPr>
        </p:nvSpPr>
        <p:spPr/>
        <p:txBody>
          <a:bodyPr/>
          <a:lstStyle/>
          <a:p>
            <a:r>
              <a:rPr lang="en-US" dirty="0"/>
              <a:t>What is CRD Configuration?</a:t>
            </a:r>
            <a:endParaRPr lang="en-CA" dirty="0"/>
          </a:p>
        </p:txBody>
      </p:sp>
      <p:sp>
        <p:nvSpPr>
          <p:cNvPr id="2" name="Slide Number Placeholder 1">
            <a:extLst>
              <a:ext uri="{FF2B5EF4-FFF2-40B4-BE49-F238E27FC236}">
                <a16:creationId xmlns:a16="http://schemas.microsoft.com/office/drawing/2014/main" id="{8BAF222A-864E-3AAE-8DED-1BBDE598C74D}"/>
              </a:ext>
            </a:extLst>
          </p:cNvPr>
          <p:cNvSpPr>
            <a:spLocks noGrp="1"/>
          </p:cNvSpPr>
          <p:nvPr>
            <p:ph type="sldNum" sz="quarter" idx="7"/>
          </p:nvPr>
        </p:nvSpPr>
        <p:spPr/>
        <p:txBody>
          <a:bodyPr/>
          <a:lstStyle/>
          <a:p>
            <a:fld id="{B4887C3B-057F-4D1D-8672-DA58E661878F}" type="slidenum">
              <a:rPr lang="en-US" smtClean="0"/>
              <a:pPr/>
              <a:t>81</a:t>
            </a:fld>
            <a:endParaRPr lang="en-US"/>
          </a:p>
        </p:txBody>
      </p:sp>
      <p:pic>
        <p:nvPicPr>
          <p:cNvPr id="9" name="Picture 8">
            <a:extLst>
              <a:ext uri="{FF2B5EF4-FFF2-40B4-BE49-F238E27FC236}">
                <a16:creationId xmlns:a16="http://schemas.microsoft.com/office/drawing/2014/main" id="{B9A79DC7-D3B6-AC5A-2264-46269ED8D65C}"/>
              </a:ext>
            </a:extLst>
          </p:cNvPr>
          <p:cNvPicPr>
            <a:picLocks noChangeAspect="1"/>
          </p:cNvPicPr>
          <p:nvPr/>
        </p:nvPicPr>
        <p:blipFill>
          <a:blip r:embed="rId2"/>
          <a:stretch>
            <a:fillRect/>
          </a:stretch>
        </p:blipFill>
        <p:spPr>
          <a:xfrm>
            <a:off x="0" y="3989373"/>
            <a:ext cx="12192000" cy="2480663"/>
          </a:xfrm>
          <a:prstGeom prst="rect">
            <a:avLst/>
          </a:prstGeom>
        </p:spPr>
      </p:pic>
    </p:spTree>
    <p:extLst>
      <p:ext uri="{BB962C8B-B14F-4D97-AF65-F5344CB8AC3E}">
        <p14:creationId xmlns:p14="http://schemas.microsoft.com/office/powerpoint/2010/main" val="1584248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A88E1-A58A-32B3-4BCB-6D1C126AD861}"/>
              </a:ext>
            </a:extLst>
          </p:cNvPr>
          <p:cNvSpPr>
            <a:spLocks noGrp="1"/>
          </p:cNvSpPr>
          <p:nvPr>
            <p:ph type="body" sz="quarter" idx="14"/>
          </p:nvPr>
        </p:nvSpPr>
        <p:spPr/>
        <p:txBody>
          <a:bodyPr/>
          <a:lstStyle/>
          <a:p>
            <a:pPr marL="0" indent="0">
              <a:buNone/>
            </a:pPr>
            <a:r>
              <a:rPr lang="en-US" dirty="0"/>
              <a:t>Request:</a:t>
            </a:r>
          </a:p>
          <a:p>
            <a:pPr marL="457200" lvl="1" indent="0">
              <a:buNone/>
            </a:pPr>
            <a:r>
              <a:rPr lang="en-US" dirty="0">
                <a:latin typeface="Courier New" panose="02070309020205020404" pitchFamily="49" charset="0"/>
                <a:cs typeface="Courier New" panose="02070309020205020404" pitchFamily="49" charset="0"/>
              </a:rPr>
              <a:t>GET [base CRD URL]/</a:t>
            </a:r>
            <a:r>
              <a:rPr lang="en-US" dirty="0" err="1">
                <a:latin typeface="Courier New" panose="02070309020205020404" pitchFamily="49" charset="0"/>
                <a:cs typeface="Courier New" panose="02070309020205020404" pitchFamily="49" charset="0"/>
              </a:rPr>
              <a:t>cds</a:t>
            </a:r>
            <a:r>
              <a:rPr lang="en-US" dirty="0">
                <a:latin typeface="Courier New" panose="02070309020205020404" pitchFamily="49" charset="0"/>
                <a:cs typeface="Courier New" panose="02070309020205020404" pitchFamily="49" charset="0"/>
              </a:rPr>
              <a:t>-services</a:t>
            </a:r>
          </a:p>
          <a:p>
            <a:pPr marL="0" indent="0">
              <a:buNone/>
            </a:pPr>
            <a:r>
              <a:rPr lang="en-US" dirty="0"/>
              <a:t>Response:</a:t>
            </a:r>
          </a:p>
          <a:p>
            <a:pPr marL="457200" lvl="1" indent="0">
              <a:buNone/>
            </a:pPr>
            <a:r>
              <a:rPr lang="en-CA" dirty="0"/>
              <a:t>See </a:t>
            </a:r>
            <a:r>
              <a:rPr lang="en-CA" dirty="0">
                <a:hlinkClick r:id="rId2"/>
              </a:rPr>
              <a:t>here</a:t>
            </a:r>
            <a:endParaRPr lang="en-CA" dirty="0"/>
          </a:p>
        </p:txBody>
      </p:sp>
      <p:sp>
        <p:nvSpPr>
          <p:cNvPr id="3" name="Title 2">
            <a:extLst>
              <a:ext uri="{FF2B5EF4-FFF2-40B4-BE49-F238E27FC236}">
                <a16:creationId xmlns:a16="http://schemas.microsoft.com/office/drawing/2014/main" id="{D8FB3147-44B0-59C3-4173-BC9C33026D98}"/>
              </a:ext>
            </a:extLst>
          </p:cNvPr>
          <p:cNvSpPr>
            <a:spLocks noGrp="1"/>
          </p:cNvSpPr>
          <p:nvPr>
            <p:ph type="title"/>
          </p:nvPr>
        </p:nvSpPr>
        <p:spPr/>
        <p:txBody>
          <a:bodyPr/>
          <a:lstStyle/>
          <a:p>
            <a:r>
              <a:rPr lang="en-US" dirty="0"/>
              <a:t>Example Discovery call</a:t>
            </a:r>
            <a:endParaRPr lang="en-CA" dirty="0"/>
          </a:p>
        </p:txBody>
      </p:sp>
      <p:sp>
        <p:nvSpPr>
          <p:cNvPr id="4" name="Slide Number Placeholder 3">
            <a:extLst>
              <a:ext uri="{FF2B5EF4-FFF2-40B4-BE49-F238E27FC236}">
                <a16:creationId xmlns:a16="http://schemas.microsoft.com/office/drawing/2014/main" id="{E7CECB9E-84FB-DB06-BD0E-AE3A71291B0A}"/>
              </a:ext>
            </a:extLst>
          </p:cNvPr>
          <p:cNvSpPr>
            <a:spLocks noGrp="1"/>
          </p:cNvSpPr>
          <p:nvPr>
            <p:ph type="sldNum" sz="quarter" idx="7"/>
          </p:nvPr>
        </p:nvSpPr>
        <p:spPr/>
        <p:txBody>
          <a:bodyPr/>
          <a:lstStyle/>
          <a:p>
            <a:fld id="{B6F15528-21DE-4FAA-801E-634DDDAF4B2B}" type="slidenum">
              <a:rPr lang="en-CA" smtClean="0"/>
              <a:t>82</a:t>
            </a:fld>
            <a:endParaRPr lang="en-CA"/>
          </a:p>
        </p:txBody>
      </p:sp>
    </p:spTree>
    <p:extLst>
      <p:ext uri="{BB962C8B-B14F-4D97-AF65-F5344CB8AC3E}">
        <p14:creationId xmlns:p14="http://schemas.microsoft.com/office/powerpoint/2010/main" val="5360526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0720F7-B6E3-E664-5C83-F979D3B0D9C3}"/>
              </a:ext>
            </a:extLst>
          </p:cNvPr>
          <p:cNvSpPr>
            <a:spLocks noGrp="1"/>
          </p:cNvSpPr>
          <p:nvPr>
            <p:ph type="title" idx="4294967295"/>
          </p:nvPr>
        </p:nvSpPr>
        <p:spPr>
          <a:xfrm>
            <a:off x="838200" y="365125"/>
            <a:ext cx="10515600" cy="1325563"/>
          </a:xfrm>
          <a:prstGeom prst="rect">
            <a:avLst/>
          </a:prstGeom>
        </p:spPr>
        <p:txBody>
          <a:bodyPr/>
          <a:lstStyle/>
          <a:p>
            <a:r>
              <a:rPr lang="en-CA" dirty="0"/>
              <a:t>Workflow diagram</a:t>
            </a:r>
          </a:p>
        </p:txBody>
      </p:sp>
      <p:pic>
        <p:nvPicPr>
          <p:cNvPr id="4" name="Picture 3">
            <a:extLst>
              <a:ext uri="{FF2B5EF4-FFF2-40B4-BE49-F238E27FC236}">
                <a16:creationId xmlns:a16="http://schemas.microsoft.com/office/drawing/2014/main" id="{E5C72683-E71A-6C53-5239-0E462C53CA9F}"/>
              </a:ext>
            </a:extLst>
          </p:cNvPr>
          <p:cNvPicPr>
            <a:picLocks noChangeAspect="1"/>
          </p:cNvPicPr>
          <p:nvPr/>
        </p:nvPicPr>
        <p:blipFill>
          <a:blip r:embed="rId2"/>
          <a:stretch>
            <a:fillRect/>
          </a:stretch>
        </p:blipFill>
        <p:spPr>
          <a:xfrm>
            <a:off x="576778" y="0"/>
            <a:ext cx="11038443" cy="6858000"/>
          </a:xfrm>
          <a:prstGeom prst="rect">
            <a:avLst/>
          </a:prstGeom>
        </p:spPr>
      </p:pic>
    </p:spTree>
    <p:extLst>
      <p:ext uri="{BB962C8B-B14F-4D97-AF65-F5344CB8AC3E}">
        <p14:creationId xmlns:p14="http://schemas.microsoft.com/office/powerpoint/2010/main" val="924479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EB97A0-BB75-2AA0-A3EA-A9B457859A38}"/>
              </a:ext>
            </a:extLst>
          </p:cNvPr>
          <p:cNvSpPr>
            <a:spLocks noGrp="1"/>
          </p:cNvSpPr>
          <p:nvPr>
            <p:ph type="body" sz="quarter" idx="14"/>
          </p:nvPr>
        </p:nvSpPr>
        <p:spPr/>
        <p:txBody>
          <a:bodyPr/>
          <a:lstStyle/>
          <a:p>
            <a:pPr marL="457200" indent="-457200">
              <a:buFont typeface="+mj-lt"/>
              <a:buAutoNum type="arabicPeriod"/>
            </a:pPr>
            <a:r>
              <a:rPr lang="en-US" dirty="0"/>
              <a:t>What’s the probable primary coverage?</a:t>
            </a:r>
          </a:p>
          <a:p>
            <a:pPr marL="457200" indent="-457200">
              <a:buFont typeface="+mj-lt"/>
              <a:buAutoNum type="arabicPeriod"/>
            </a:pPr>
            <a:r>
              <a:rPr lang="en-US" dirty="0"/>
              <a:t>Which service should be called?</a:t>
            </a:r>
          </a:p>
          <a:p>
            <a:pPr marL="457200" indent="-457200">
              <a:buFont typeface="+mj-lt"/>
              <a:buAutoNum type="arabicPeriod"/>
            </a:pPr>
            <a:r>
              <a:rPr lang="en-US" dirty="0"/>
              <a:t>What prefetch data is needed?</a:t>
            </a:r>
          </a:p>
          <a:p>
            <a:pPr lvl="1"/>
            <a:r>
              <a:rPr lang="en-US" dirty="0"/>
              <a:t>For all orders in the hook invocation</a:t>
            </a:r>
          </a:p>
          <a:p>
            <a:pPr marL="457200" indent="-457200">
              <a:buFont typeface="+mj-lt"/>
              <a:buAutoNum type="arabicPeriod"/>
            </a:pPr>
            <a:r>
              <a:rPr lang="en-US" dirty="0"/>
              <a:t>What configuration settings apply?</a:t>
            </a:r>
          </a:p>
          <a:p>
            <a:pPr lvl="1"/>
            <a:r>
              <a:rPr lang="en-US" dirty="0"/>
              <a:t>for this type of order/department/user)</a:t>
            </a:r>
            <a:endParaRPr lang="en-CA" dirty="0"/>
          </a:p>
        </p:txBody>
      </p:sp>
      <p:sp>
        <p:nvSpPr>
          <p:cNvPr id="3" name="Title 2">
            <a:extLst>
              <a:ext uri="{FF2B5EF4-FFF2-40B4-BE49-F238E27FC236}">
                <a16:creationId xmlns:a16="http://schemas.microsoft.com/office/drawing/2014/main" id="{8DCD55FE-DD9E-37D4-BC87-1EC7C4839DCA}"/>
              </a:ext>
            </a:extLst>
          </p:cNvPr>
          <p:cNvSpPr>
            <a:spLocks noGrp="1"/>
          </p:cNvSpPr>
          <p:nvPr>
            <p:ph type="title"/>
          </p:nvPr>
        </p:nvSpPr>
        <p:spPr>
          <a:prstGeom prst="rect">
            <a:avLst/>
          </a:prstGeom>
        </p:spPr>
        <p:txBody>
          <a:bodyPr/>
          <a:lstStyle/>
          <a:p>
            <a:r>
              <a:rPr lang="en-CA" dirty="0"/>
              <a:t>Hook invocation - client steps</a:t>
            </a:r>
          </a:p>
        </p:txBody>
      </p:sp>
      <p:sp>
        <p:nvSpPr>
          <p:cNvPr id="2" name="Slide Number Placeholder 1">
            <a:extLst>
              <a:ext uri="{FF2B5EF4-FFF2-40B4-BE49-F238E27FC236}">
                <a16:creationId xmlns:a16="http://schemas.microsoft.com/office/drawing/2014/main" id="{567C4890-170A-C5C8-AF33-CF4CEFA20138}"/>
              </a:ext>
            </a:extLst>
          </p:cNvPr>
          <p:cNvSpPr>
            <a:spLocks noGrp="1"/>
          </p:cNvSpPr>
          <p:nvPr>
            <p:ph type="sldNum" sz="quarter" idx="7"/>
          </p:nvPr>
        </p:nvSpPr>
        <p:spPr/>
        <p:txBody>
          <a:bodyPr/>
          <a:lstStyle/>
          <a:p>
            <a:fld id="{B6F15528-21DE-4FAA-801E-634DDDAF4B2B}" type="slidenum">
              <a:rPr lang="en-CA" smtClean="0"/>
              <a:t>84</a:t>
            </a:fld>
            <a:endParaRPr lang="en-CA"/>
          </a:p>
        </p:txBody>
      </p:sp>
    </p:spTree>
    <p:extLst>
      <p:ext uri="{BB962C8B-B14F-4D97-AF65-F5344CB8AC3E}">
        <p14:creationId xmlns:p14="http://schemas.microsoft.com/office/powerpoint/2010/main" val="3672222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C693C-2F8F-C208-D94A-D5FB1D3DFA75}"/>
              </a:ext>
            </a:extLst>
          </p:cNvPr>
          <p:cNvSpPr>
            <a:spLocks noGrp="1"/>
          </p:cNvSpPr>
          <p:nvPr>
            <p:ph type="body" sz="quarter" idx="14"/>
          </p:nvPr>
        </p:nvSpPr>
        <p:spPr/>
        <p:txBody>
          <a:bodyPr/>
          <a:lstStyle/>
          <a:p>
            <a:r>
              <a:rPr lang="en-US" dirty="0"/>
              <a:t>CRD calls can only be made to a CRD Service associated with ‘active’ coverages</a:t>
            </a:r>
          </a:p>
          <a:p>
            <a:pPr lvl="1"/>
            <a:r>
              <a:rPr lang="en-CA" dirty="0"/>
              <a:t>What coverage types are associated with a server are determined at configuration time</a:t>
            </a:r>
          </a:p>
          <a:p>
            <a:pPr lvl="1"/>
            <a:r>
              <a:rPr lang="en-CA" dirty="0"/>
              <a:t>The CRD client must have a coverage record associated with the payer(s) tied to the server and that coverage can’t be expired or otherwise inactive</a:t>
            </a:r>
          </a:p>
        </p:txBody>
      </p:sp>
      <p:sp>
        <p:nvSpPr>
          <p:cNvPr id="3" name="Title 2">
            <a:extLst>
              <a:ext uri="{FF2B5EF4-FFF2-40B4-BE49-F238E27FC236}">
                <a16:creationId xmlns:a16="http://schemas.microsoft.com/office/drawing/2014/main" id="{1D45EC34-7E57-F828-C729-905742FAAEB9}"/>
              </a:ext>
            </a:extLst>
          </p:cNvPr>
          <p:cNvSpPr>
            <a:spLocks noGrp="1"/>
          </p:cNvSpPr>
          <p:nvPr>
            <p:ph type="title"/>
          </p:nvPr>
        </p:nvSpPr>
        <p:spPr/>
        <p:txBody>
          <a:bodyPr/>
          <a:lstStyle/>
          <a:p>
            <a:r>
              <a:rPr lang="en-US" dirty="0"/>
              <a:t>Coverage Determination</a:t>
            </a:r>
            <a:endParaRPr lang="en-CA" dirty="0"/>
          </a:p>
        </p:txBody>
      </p:sp>
      <p:sp>
        <p:nvSpPr>
          <p:cNvPr id="4" name="Slide Number Placeholder 3">
            <a:extLst>
              <a:ext uri="{FF2B5EF4-FFF2-40B4-BE49-F238E27FC236}">
                <a16:creationId xmlns:a16="http://schemas.microsoft.com/office/drawing/2014/main" id="{A9AE37A1-1577-D703-F722-14C2641F6E5B}"/>
              </a:ext>
            </a:extLst>
          </p:cNvPr>
          <p:cNvSpPr>
            <a:spLocks noGrp="1"/>
          </p:cNvSpPr>
          <p:nvPr>
            <p:ph type="sldNum" sz="quarter" idx="7"/>
          </p:nvPr>
        </p:nvSpPr>
        <p:spPr/>
        <p:txBody>
          <a:bodyPr/>
          <a:lstStyle/>
          <a:p>
            <a:fld id="{B6F15528-21DE-4FAA-801E-634DDDAF4B2B}" type="slidenum">
              <a:rPr lang="en-CA" smtClean="0"/>
              <a:t>85</a:t>
            </a:fld>
            <a:endParaRPr lang="en-CA"/>
          </a:p>
        </p:txBody>
      </p:sp>
    </p:spTree>
    <p:extLst>
      <p:ext uri="{BB962C8B-B14F-4D97-AF65-F5344CB8AC3E}">
        <p14:creationId xmlns:p14="http://schemas.microsoft.com/office/powerpoint/2010/main" val="2762071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9B165-E90F-84FA-1078-C95D826E89FB}"/>
              </a:ext>
            </a:extLst>
          </p:cNvPr>
          <p:cNvSpPr>
            <a:spLocks noGrp="1"/>
          </p:cNvSpPr>
          <p:nvPr>
            <p:ph type="body" sz="quarter" idx="14"/>
          </p:nvPr>
        </p:nvSpPr>
        <p:spPr/>
        <p:txBody>
          <a:bodyPr/>
          <a:lstStyle/>
          <a:p>
            <a:r>
              <a:rPr lang="en-US" dirty="0"/>
              <a:t>CRD calls will only expose the ‘primary’ coverage to the server</a:t>
            </a:r>
          </a:p>
          <a:p>
            <a:pPr lvl="1"/>
            <a:r>
              <a:rPr lang="en-US" dirty="0"/>
              <a:t>Coverage Information is limited to the ‘primary’ coverage</a:t>
            </a:r>
          </a:p>
          <a:p>
            <a:r>
              <a:rPr lang="en-US" dirty="0"/>
              <a:t>Provider won’t be choosing, so CRD client must make its best guess</a:t>
            </a:r>
          </a:p>
          <a:p>
            <a:r>
              <a:rPr lang="en-US" dirty="0"/>
              <a:t>If there are multiple requests</a:t>
            </a:r>
          </a:p>
          <a:p>
            <a:pPr lvl="1"/>
            <a:r>
              <a:rPr lang="en-US" dirty="0"/>
              <a:t>Pick the one that applies to most; or</a:t>
            </a:r>
          </a:p>
          <a:p>
            <a:pPr lvl="1"/>
            <a:r>
              <a:rPr lang="en-US" dirty="0"/>
              <a:t>Split requests into separate CRD calls</a:t>
            </a:r>
          </a:p>
          <a:p>
            <a:pPr lvl="1"/>
            <a:endParaRPr lang="en-US" dirty="0"/>
          </a:p>
          <a:p>
            <a:r>
              <a:rPr lang="en-US" dirty="0"/>
              <a:t>Once you know the coverage, you know the CRD endpoint to call</a:t>
            </a:r>
          </a:p>
          <a:p>
            <a:r>
              <a:rPr lang="en-US" dirty="0"/>
              <a:t>Once you know the endpoint, you know the desired prefetch and configuration options</a:t>
            </a:r>
            <a:endParaRPr lang="en-CA" dirty="0"/>
          </a:p>
        </p:txBody>
      </p:sp>
      <p:sp>
        <p:nvSpPr>
          <p:cNvPr id="3" name="Title 2">
            <a:extLst>
              <a:ext uri="{FF2B5EF4-FFF2-40B4-BE49-F238E27FC236}">
                <a16:creationId xmlns:a16="http://schemas.microsoft.com/office/drawing/2014/main" id="{5E35A5F1-4502-115B-54A1-DC1CC73DC2CB}"/>
              </a:ext>
            </a:extLst>
          </p:cNvPr>
          <p:cNvSpPr>
            <a:spLocks noGrp="1"/>
          </p:cNvSpPr>
          <p:nvPr>
            <p:ph type="title"/>
          </p:nvPr>
        </p:nvSpPr>
        <p:spPr/>
        <p:txBody>
          <a:bodyPr/>
          <a:lstStyle/>
          <a:p>
            <a:r>
              <a:rPr lang="en-US" dirty="0"/>
              <a:t>Primary coverage</a:t>
            </a:r>
            <a:endParaRPr lang="en-CA" dirty="0"/>
          </a:p>
        </p:txBody>
      </p:sp>
      <p:sp>
        <p:nvSpPr>
          <p:cNvPr id="4" name="Slide Number Placeholder 3">
            <a:extLst>
              <a:ext uri="{FF2B5EF4-FFF2-40B4-BE49-F238E27FC236}">
                <a16:creationId xmlns:a16="http://schemas.microsoft.com/office/drawing/2014/main" id="{4DE9F2EC-A0E3-62CC-19E4-92EEF2E44EC8}"/>
              </a:ext>
            </a:extLst>
          </p:cNvPr>
          <p:cNvSpPr>
            <a:spLocks noGrp="1"/>
          </p:cNvSpPr>
          <p:nvPr>
            <p:ph type="sldNum" sz="quarter" idx="7"/>
          </p:nvPr>
        </p:nvSpPr>
        <p:spPr/>
        <p:txBody>
          <a:bodyPr/>
          <a:lstStyle/>
          <a:p>
            <a:fld id="{B6F15528-21DE-4FAA-801E-634DDDAF4B2B}" type="slidenum">
              <a:rPr lang="en-CA" smtClean="0"/>
              <a:t>86</a:t>
            </a:fld>
            <a:endParaRPr lang="en-CA"/>
          </a:p>
        </p:txBody>
      </p:sp>
    </p:spTree>
    <p:extLst>
      <p:ext uri="{BB962C8B-B14F-4D97-AF65-F5344CB8AC3E}">
        <p14:creationId xmlns:p14="http://schemas.microsoft.com/office/powerpoint/2010/main" val="1019762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28DB77-8ADE-24C8-AAE4-63741AF6BB1B}"/>
              </a:ext>
            </a:extLst>
          </p:cNvPr>
          <p:cNvSpPr>
            <a:spLocks noGrp="1"/>
          </p:cNvSpPr>
          <p:nvPr>
            <p:ph type="body" sz="quarter" idx="14"/>
          </p:nvPr>
        </p:nvSpPr>
        <p:spPr/>
        <p:txBody>
          <a:bodyPr/>
          <a:lstStyle/>
          <a:p>
            <a:r>
              <a:rPr lang="en-US" sz="2000" dirty="0"/>
              <a:t>Prefetch is optional, but </a:t>
            </a:r>
            <a:r>
              <a:rPr lang="en-US" sz="2000" b="1" dirty="0"/>
              <a:t>strongly</a:t>
            </a:r>
            <a:r>
              <a:rPr lang="en-US" sz="2000" b="0" dirty="0"/>
              <a:t> encouraged</a:t>
            </a:r>
          </a:p>
          <a:p>
            <a:pPr lvl="1"/>
            <a:r>
              <a:rPr lang="en-US" sz="1800" b="0" dirty="0"/>
              <a:t>Clients can optimize data retrieval better than servers can</a:t>
            </a:r>
          </a:p>
          <a:p>
            <a:pPr lvl="1"/>
            <a:r>
              <a:rPr lang="en-CA" sz="1800" dirty="0"/>
              <a:t>Every query + response adds delay and slows response to user</a:t>
            </a:r>
          </a:p>
          <a:p>
            <a:pPr lvl="0"/>
            <a:r>
              <a:rPr lang="en-CA" sz="2000" dirty="0"/>
              <a:t>Usual query rules apply</a:t>
            </a:r>
          </a:p>
          <a:p>
            <a:pPr lvl="1"/>
            <a:r>
              <a:rPr lang="en-CA" sz="1800" dirty="0"/>
              <a:t>Consent, data access</a:t>
            </a:r>
            <a:r>
              <a:rPr lang="en-CA" sz="1800" baseline="0" dirty="0"/>
              <a:t> permissions</a:t>
            </a:r>
          </a:p>
          <a:p>
            <a:pPr lvl="0"/>
            <a:r>
              <a:rPr lang="en-CA" sz="2000" dirty="0"/>
              <a:t>A client can provide some prefetch information but not others</a:t>
            </a:r>
          </a:p>
          <a:p>
            <a:pPr lvl="1"/>
            <a:r>
              <a:rPr lang="en-CA" sz="1800" dirty="0"/>
              <a:t>Empty prefetch element</a:t>
            </a:r>
            <a:r>
              <a:rPr lang="en-CA" sz="1800" baseline="0" dirty="0"/>
              <a:t> means “no data exists”</a:t>
            </a:r>
          </a:p>
          <a:p>
            <a:pPr lvl="1"/>
            <a:r>
              <a:rPr lang="en-CA" sz="1800" baseline="0" dirty="0"/>
              <a:t>Missing prefetch element means “this prefetch not performed”</a:t>
            </a:r>
          </a:p>
          <a:p>
            <a:pPr lvl="0"/>
            <a:r>
              <a:rPr lang="en-CA" sz="2000" dirty="0"/>
              <a:t>If a prefetch query is run, the whole thing must be run</a:t>
            </a:r>
          </a:p>
          <a:p>
            <a:pPr lvl="0"/>
            <a:r>
              <a:rPr lang="en-CA" sz="2000" dirty="0"/>
              <a:t>Some prefetches</a:t>
            </a:r>
            <a:r>
              <a:rPr lang="en-CA" sz="2000" baseline="0" dirty="0"/>
              <a:t> can be run in parallel, others not</a:t>
            </a:r>
          </a:p>
          <a:p>
            <a:pPr lvl="0"/>
            <a:r>
              <a:rPr lang="en-CA" sz="2000" baseline="0" dirty="0"/>
              <a:t>You </a:t>
            </a:r>
            <a:r>
              <a:rPr lang="en-CA" sz="2000" b="1" baseline="0" dirty="0"/>
              <a:t>don’t</a:t>
            </a:r>
            <a:r>
              <a:rPr lang="en-CA" sz="2000" b="0" baseline="0" dirty="0"/>
              <a:t> need to use a FHIR API to execute these</a:t>
            </a:r>
            <a:endParaRPr lang="en-CA" sz="2000" dirty="0"/>
          </a:p>
        </p:txBody>
      </p:sp>
      <p:sp>
        <p:nvSpPr>
          <p:cNvPr id="3" name="Title 2">
            <a:extLst>
              <a:ext uri="{FF2B5EF4-FFF2-40B4-BE49-F238E27FC236}">
                <a16:creationId xmlns:a16="http://schemas.microsoft.com/office/drawing/2014/main" id="{92583228-C329-F40C-E9EB-40D3FAB749F1}"/>
              </a:ext>
            </a:extLst>
          </p:cNvPr>
          <p:cNvSpPr>
            <a:spLocks noGrp="1"/>
          </p:cNvSpPr>
          <p:nvPr>
            <p:ph type="title"/>
          </p:nvPr>
        </p:nvSpPr>
        <p:spPr/>
        <p:txBody>
          <a:bodyPr/>
          <a:lstStyle/>
          <a:p>
            <a:r>
              <a:rPr lang="en-US" dirty="0"/>
              <a:t>Performing prefetch</a:t>
            </a:r>
            <a:endParaRPr lang="en-CA" dirty="0"/>
          </a:p>
        </p:txBody>
      </p:sp>
      <p:sp>
        <p:nvSpPr>
          <p:cNvPr id="4" name="Slide Number Placeholder 3">
            <a:extLst>
              <a:ext uri="{FF2B5EF4-FFF2-40B4-BE49-F238E27FC236}">
                <a16:creationId xmlns:a16="http://schemas.microsoft.com/office/drawing/2014/main" id="{94AD269A-9E42-B521-198C-4D89D1EDF2A2}"/>
              </a:ext>
            </a:extLst>
          </p:cNvPr>
          <p:cNvSpPr>
            <a:spLocks noGrp="1"/>
          </p:cNvSpPr>
          <p:nvPr>
            <p:ph type="sldNum" sz="quarter" idx="7"/>
          </p:nvPr>
        </p:nvSpPr>
        <p:spPr/>
        <p:txBody>
          <a:bodyPr/>
          <a:lstStyle/>
          <a:p>
            <a:fld id="{B6F15528-21DE-4FAA-801E-634DDDAF4B2B}" type="slidenum">
              <a:rPr lang="en-CA" smtClean="0"/>
              <a:t>87</a:t>
            </a:fld>
            <a:endParaRPr lang="en-CA"/>
          </a:p>
        </p:txBody>
      </p:sp>
    </p:spTree>
    <p:extLst>
      <p:ext uri="{BB962C8B-B14F-4D97-AF65-F5344CB8AC3E}">
        <p14:creationId xmlns:p14="http://schemas.microsoft.com/office/powerpoint/2010/main" val="2849093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6B258-EF56-3996-BF9A-A59558F65FDF}"/>
              </a:ext>
            </a:extLst>
          </p:cNvPr>
          <p:cNvSpPr>
            <a:spLocks noGrp="1"/>
          </p:cNvSpPr>
          <p:nvPr>
            <p:ph type="body" sz="quarter" idx="14"/>
          </p:nvPr>
        </p:nvSpPr>
        <p:spPr/>
        <p:txBody>
          <a:bodyPr/>
          <a:lstStyle/>
          <a:p>
            <a:r>
              <a:rPr lang="en-US" dirty="0"/>
              <a:t>Certain data will typically need to always be accessed</a:t>
            </a:r>
          </a:p>
          <a:p>
            <a:pPr lvl="1"/>
            <a:r>
              <a:rPr lang="en-US" dirty="0"/>
              <a:t>Whether by prefetch or subsequent query</a:t>
            </a:r>
          </a:p>
          <a:p>
            <a:r>
              <a:rPr lang="en-US" dirty="0"/>
              <a:t>Profiles include:</a:t>
            </a:r>
          </a:p>
          <a:p>
            <a:pPr lvl="1"/>
            <a:r>
              <a:rPr lang="en-US" dirty="0">
                <a:hlinkClick r:id="rId2"/>
              </a:rPr>
              <a:t>Device</a:t>
            </a:r>
            <a:endParaRPr lang="en-US" dirty="0"/>
          </a:p>
          <a:p>
            <a:pPr lvl="1"/>
            <a:r>
              <a:rPr lang="en-US" dirty="0">
                <a:hlinkClick r:id="rId3"/>
              </a:rPr>
              <a:t>Encounter</a:t>
            </a:r>
            <a:endParaRPr lang="en-US" dirty="0"/>
          </a:p>
          <a:p>
            <a:pPr lvl="1"/>
            <a:r>
              <a:rPr lang="en-US" dirty="0">
                <a:hlinkClick r:id="rId4"/>
              </a:rPr>
              <a:t>Location</a:t>
            </a:r>
            <a:endParaRPr lang="en-US" dirty="0"/>
          </a:p>
          <a:p>
            <a:pPr lvl="1"/>
            <a:r>
              <a:rPr lang="en-US" dirty="0">
                <a:hlinkClick r:id="rId5"/>
              </a:rPr>
              <a:t>Organization</a:t>
            </a:r>
            <a:endParaRPr lang="en-US" dirty="0"/>
          </a:p>
          <a:p>
            <a:pPr lvl="1"/>
            <a:r>
              <a:rPr lang="en-US" dirty="0">
                <a:hlinkClick r:id="rId6"/>
              </a:rPr>
              <a:t>Patient</a:t>
            </a:r>
            <a:endParaRPr lang="en-US" dirty="0"/>
          </a:p>
          <a:p>
            <a:r>
              <a:rPr lang="en-US" dirty="0"/>
              <a:t>Additional profiles from HRex &amp; US Core</a:t>
            </a:r>
          </a:p>
          <a:p>
            <a:pPr lvl="1"/>
            <a:r>
              <a:rPr lang="en-US" dirty="0"/>
              <a:t>Medication, Practitioner, PractitionerRole</a:t>
            </a:r>
          </a:p>
        </p:txBody>
      </p:sp>
      <p:sp>
        <p:nvSpPr>
          <p:cNvPr id="3" name="Title 2">
            <a:extLst>
              <a:ext uri="{FF2B5EF4-FFF2-40B4-BE49-F238E27FC236}">
                <a16:creationId xmlns:a16="http://schemas.microsoft.com/office/drawing/2014/main" id="{29211997-2948-D66F-1648-EFD2D9355D51}"/>
              </a:ext>
            </a:extLst>
          </p:cNvPr>
          <p:cNvSpPr>
            <a:spLocks noGrp="1"/>
          </p:cNvSpPr>
          <p:nvPr>
            <p:ph type="title"/>
          </p:nvPr>
        </p:nvSpPr>
        <p:spPr/>
        <p:txBody>
          <a:bodyPr/>
          <a:lstStyle/>
          <a:p>
            <a:r>
              <a:rPr lang="en-US" dirty="0"/>
              <a:t>Fetched data profiles</a:t>
            </a:r>
            <a:endParaRPr lang="en-CA" dirty="0"/>
          </a:p>
        </p:txBody>
      </p:sp>
      <p:sp>
        <p:nvSpPr>
          <p:cNvPr id="4" name="Slide Number Placeholder 3">
            <a:extLst>
              <a:ext uri="{FF2B5EF4-FFF2-40B4-BE49-F238E27FC236}">
                <a16:creationId xmlns:a16="http://schemas.microsoft.com/office/drawing/2014/main" id="{AF4913C8-CFB2-4450-F34E-6F69742CC78A}"/>
              </a:ext>
            </a:extLst>
          </p:cNvPr>
          <p:cNvSpPr>
            <a:spLocks noGrp="1"/>
          </p:cNvSpPr>
          <p:nvPr>
            <p:ph type="sldNum" sz="quarter" idx="7"/>
          </p:nvPr>
        </p:nvSpPr>
        <p:spPr/>
        <p:txBody>
          <a:bodyPr/>
          <a:lstStyle/>
          <a:p>
            <a:fld id="{B6F15528-21DE-4FAA-801E-634DDDAF4B2B}" type="slidenum">
              <a:rPr lang="en-CA" smtClean="0"/>
              <a:t>88</a:t>
            </a:fld>
            <a:endParaRPr lang="en-CA"/>
          </a:p>
        </p:txBody>
      </p:sp>
    </p:spTree>
    <p:extLst>
      <p:ext uri="{BB962C8B-B14F-4D97-AF65-F5344CB8AC3E}">
        <p14:creationId xmlns:p14="http://schemas.microsoft.com/office/powerpoint/2010/main" val="3752739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A6CB16-90AA-439F-FCE1-413F4AFC45B2}"/>
              </a:ext>
            </a:extLst>
          </p:cNvPr>
          <p:cNvSpPr>
            <a:spLocks noGrp="1"/>
          </p:cNvSpPr>
          <p:nvPr>
            <p:ph type="body" sz="quarter" idx="14"/>
          </p:nvPr>
        </p:nvSpPr>
        <p:spPr/>
        <p:txBody>
          <a:bodyPr/>
          <a:lstStyle/>
          <a:p>
            <a:r>
              <a:rPr lang="en-US" dirty="0"/>
              <a:t>Totally up to the CRD client how granular configuration should be managed</a:t>
            </a:r>
          </a:p>
          <a:p>
            <a:pPr lvl="0"/>
            <a:r>
              <a:rPr lang="en-CA" dirty="0"/>
              <a:t>Can vary by</a:t>
            </a:r>
          </a:p>
          <a:p>
            <a:pPr lvl="1"/>
            <a:r>
              <a:rPr lang="en-CA" dirty="0"/>
              <a:t>Department</a:t>
            </a:r>
          </a:p>
          <a:p>
            <a:pPr lvl="1"/>
            <a:r>
              <a:rPr lang="en-CA" dirty="0"/>
              <a:t>User</a:t>
            </a:r>
          </a:p>
          <a:p>
            <a:pPr lvl="1"/>
            <a:r>
              <a:rPr lang="en-CA" dirty="0"/>
              <a:t>Type</a:t>
            </a:r>
            <a:r>
              <a:rPr lang="en-CA" baseline="0" dirty="0"/>
              <a:t> of order</a:t>
            </a:r>
          </a:p>
          <a:p>
            <a:pPr lvl="1"/>
            <a:r>
              <a:rPr lang="en-CA" baseline="0" dirty="0"/>
              <a:t>Which screen is used to order</a:t>
            </a:r>
          </a:p>
          <a:p>
            <a:pPr lvl="1"/>
            <a:r>
              <a:rPr lang="en-CA" baseline="0" dirty="0"/>
              <a:t>Which hook is being used</a:t>
            </a:r>
          </a:p>
          <a:p>
            <a:pPr lvl="1"/>
            <a:r>
              <a:rPr lang="en-CA" baseline="0" dirty="0"/>
              <a:t>‘Real’ vs. ‘What-if?’</a:t>
            </a:r>
            <a:endParaRPr lang="en-CA" dirty="0"/>
          </a:p>
        </p:txBody>
      </p:sp>
      <p:sp>
        <p:nvSpPr>
          <p:cNvPr id="3" name="Title 2">
            <a:extLst>
              <a:ext uri="{FF2B5EF4-FFF2-40B4-BE49-F238E27FC236}">
                <a16:creationId xmlns:a16="http://schemas.microsoft.com/office/drawing/2014/main" id="{106E7A31-0A77-A4C5-3FC5-F9F3005499E4}"/>
              </a:ext>
            </a:extLst>
          </p:cNvPr>
          <p:cNvSpPr>
            <a:spLocks noGrp="1"/>
          </p:cNvSpPr>
          <p:nvPr>
            <p:ph type="title"/>
          </p:nvPr>
        </p:nvSpPr>
        <p:spPr/>
        <p:txBody>
          <a:bodyPr/>
          <a:lstStyle/>
          <a:p>
            <a:r>
              <a:rPr lang="en-US" dirty="0"/>
              <a:t>Configuration</a:t>
            </a:r>
            <a:endParaRPr lang="en-CA" dirty="0"/>
          </a:p>
        </p:txBody>
      </p:sp>
      <p:sp>
        <p:nvSpPr>
          <p:cNvPr id="4" name="Slide Number Placeholder 3">
            <a:extLst>
              <a:ext uri="{FF2B5EF4-FFF2-40B4-BE49-F238E27FC236}">
                <a16:creationId xmlns:a16="http://schemas.microsoft.com/office/drawing/2014/main" id="{BFD69F75-6E33-D6FF-066B-E404D68607AA}"/>
              </a:ext>
            </a:extLst>
          </p:cNvPr>
          <p:cNvSpPr>
            <a:spLocks noGrp="1"/>
          </p:cNvSpPr>
          <p:nvPr>
            <p:ph type="sldNum" sz="quarter" idx="7"/>
          </p:nvPr>
        </p:nvSpPr>
        <p:spPr/>
        <p:txBody>
          <a:bodyPr/>
          <a:lstStyle/>
          <a:p>
            <a:fld id="{B6F15528-21DE-4FAA-801E-634DDDAF4B2B}" type="slidenum">
              <a:rPr lang="en-CA" smtClean="0"/>
              <a:t>89</a:t>
            </a:fld>
            <a:endParaRPr lang="en-CA"/>
          </a:p>
        </p:txBody>
      </p:sp>
    </p:spTree>
    <p:extLst>
      <p:ext uri="{BB962C8B-B14F-4D97-AF65-F5344CB8AC3E}">
        <p14:creationId xmlns:p14="http://schemas.microsoft.com/office/powerpoint/2010/main" val="262885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BF2504-07F6-557A-CD83-D6B0491897AD}"/>
              </a:ext>
            </a:extLst>
          </p:cNvPr>
          <p:cNvSpPr>
            <a:spLocks noGrp="1"/>
          </p:cNvSpPr>
          <p:nvPr>
            <p:ph type="body" sz="quarter" idx="14"/>
          </p:nvPr>
        </p:nvSpPr>
        <p:spPr/>
        <p:txBody>
          <a:bodyPr/>
          <a:lstStyle/>
          <a:p>
            <a:pPr lvl="0"/>
            <a:r>
              <a:rPr lang="en-US" dirty="0"/>
              <a:t>Coverage information affects provider decisions</a:t>
            </a:r>
          </a:p>
          <a:p>
            <a:pPr lvl="1"/>
            <a:r>
              <a:rPr lang="en-US" dirty="0"/>
              <a:t>Is this intervention covered?</a:t>
            </a:r>
          </a:p>
          <a:p>
            <a:pPr lvl="2"/>
            <a:r>
              <a:rPr lang="en-US" dirty="0"/>
              <a:t>If not, intervention may not be workable for patient</a:t>
            </a:r>
          </a:p>
          <a:p>
            <a:pPr lvl="1"/>
            <a:r>
              <a:rPr lang="en-US" dirty="0"/>
              <a:t>Is prior authorization needed?</a:t>
            </a:r>
          </a:p>
          <a:p>
            <a:pPr lvl="2"/>
            <a:r>
              <a:rPr lang="en-US" dirty="0"/>
              <a:t>If so, may impact service timing, which may make a different therapy a better choice</a:t>
            </a:r>
          </a:p>
          <a:p>
            <a:pPr lvl="1"/>
            <a:r>
              <a:rPr lang="en-US" dirty="0"/>
              <a:t>Do I need to collect any data from the patient to support authorization/claims?</a:t>
            </a:r>
          </a:p>
          <a:p>
            <a:pPr lvl="2"/>
            <a:r>
              <a:rPr lang="en-US" dirty="0"/>
              <a:t>If so, better to do it now</a:t>
            </a:r>
          </a:p>
          <a:p>
            <a:r>
              <a:rPr lang="en-US" dirty="0"/>
              <a:t>CRD strives to have answers to these questions at the time the provider is</a:t>
            </a:r>
          </a:p>
          <a:p>
            <a:pPr lvl="1"/>
            <a:r>
              <a:rPr lang="en-US" dirty="0"/>
              <a:t>Writing orders, booking appointments, admitting the patient</a:t>
            </a:r>
            <a:endParaRPr lang="en-CA" dirty="0"/>
          </a:p>
        </p:txBody>
      </p:sp>
      <p:sp>
        <p:nvSpPr>
          <p:cNvPr id="3" name="Title 2">
            <a:extLst>
              <a:ext uri="{FF2B5EF4-FFF2-40B4-BE49-F238E27FC236}">
                <a16:creationId xmlns:a16="http://schemas.microsoft.com/office/drawing/2014/main" id="{D780B40F-57ED-88D8-B635-7EAC5C9E1094}"/>
              </a:ext>
            </a:extLst>
          </p:cNvPr>
          <p:cNvSpPr>
            <a:spLocks noGrp="1"/>
          </p:cNvSpPr>
          <p:nvPr>
            <p:ph type="title"/>
          </p:nvPr>
        </p:nvSpPr>
        <p:spPr/>
        <p:txBody>
          <a:bodyPr/>
          <a:lstStyle/>
          <a:p>
            <a:pPr lvl="0"/>
            <a:r>
              <a:rPr lang="en-US" dirty="0"/>
              <a:t>Primary objectives of CRD</a:t>
            </a:r>
            <a:endParaRPr lang="en-CA" dirty="0"/>
          </a:p>
        </p:txBody>
      </p:sp>
      <p:sp>
        <p:nvSpPr>
          <p:cNvPr id="4" name="Slide Number Placeholder 3">
            <a:extLst>
              <a:ext uri="{FF2B5EF4-FFF2-40B4-BE49-F238E27FC236}">
                <a16:creationId xmlns:a16="http://schemas.microsoft.com/office/drawing/2014/main" id="{9DC531AC-8C25-F01D-EB96-0D1BA4309216}"/>
              </a:ext>
            </a:extLst>
          </p:cNvPr>
          <p:cNvSpPr>
            <a:spLocks noGrp="1"/>
          </p:cNvSpPr>
          <p:nvPr>
            <p:ph type="sldNum" sz="quarter" idx="7"/>
          </p:nvPr>
        </p:nvSpPr>
        <p:spPr/>
        <p:txBody>
          <a:bodyPr/>
          <a:lstStyle/>
          <a:p>
            <a:fld id="{B6F15528-21DE-4FAA-801E-634DDDAF4B2B}" type="slidenum">
              <a:rPr lang="en-CA" smtClean="0"/>
              <a:t>9</a:t>
            </a:fld>
            <a:endParaRPr lang="en-CA"/>
          </a:p>
        </p:txBody>
      </p:sp>
    </p:spTree>
    <p:extLst>
      <p:ext uri="{BB962C8B-B14F-4D97-AF65-F5344CB8AC3E}">
        <p14:creationId xmlns:p14="http://schemas.microsoft.com/office/powerpoint/2010/main" val="529479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9CF41-EEBC-62F7-ABE9-3DA32A002204}"/>
              </a:ext>
            </a:extLst>
          </p:cNvPr>
          <p:cNvSpPr>
            <a:spLocks noGrp="1"/>
          </p:cNvSpPr>
          <p:nvPr>
            <p:ph type="body" sz="quarter" idx="14"/>
          </p:nvPr>
        </p:nvSpPr>
        <p:spPr/>
        <p:txBody>
          <a:bodyPr/>
          <a:lstStyle/>
          <a:p>
            <a:r>
              <a:rPr lang="en-US" dirty="0"/>
              <a:t>Did I get</a:t>
            </a:r>
            <a:r>
              <a:rPr lang="en-US" baseline="0" dirty="0"/>
              <a:t> all the prefetches I asked for?</a:t>
            </a:r>
          </a:p>
          <a:p>
            <a:pPr lvl="1"/>
            <a:r>
              <a:rPr lang="en-US" dirty="0"/>
              <a:t>If not, query for the rest</a:t>
            </a:r>
            <a:endParaRPr lang="en-US" baseline="0" dirty="0"/>
          </a:p>
          <a:p>
            <a:r>
              <a:rPr lang="en-US" baseline="0" dirty="0"/>
              <a:t>Can I find this coverage/member?</a:t>
            </a:r>
          </a:p>
          <a:p>
            <a:r>
              <a:rPr lang="en-US" baseline="0" dirty="0"/>
              <a:t>What billing codes are possible?</a:t>
            </a:r>
          </a:p>
          <a:p>
            <a:r>
              <a:rPr lang="en-US" baseline="0" dirty="0"/>
              <a:t>What additional information should be retrieved?</a:t>
            </a:r>
          </a:p>
          <a:p>
            <a:r>
              <a:rPr lang="en-US" dirty="0"/>
              <a:t>For each billing code</a:t>
            </a:r>
          </a:p>
          <a:p>
            <a:pPr lvl="1"/>
            <a:r>
              <a:rPr lang="en-US" dirty="0"/>
              <a:t>Is it covered?  More info needed? Prior auth needed? Prior auth granted?</a:t>
            </a:r>
          </a:p>
          <a:p>
            <a:r>
              <a:rPr lang="en-US" baseline="0" dirty="0"/>
              <a:t>Are there other</a:t>
            </a:r>
            <a:r>
              <a:rPr lang="en-US" dirty="0"/>
              <a:t> useful things to share?</a:t>
            </a:r>
          </a:p>
          <a:p>
            <a:r>
              <a:rPr lang="en-US" baseline="0" dirty="0"/>
              <a:t>Create</a:t>
            </a:r>
            <a:r>
              <a:rPr lang="en-US" dirty="0"/>
              <a:t> response</a:t>
            </a:r>
            <a:endParaRPr lang="en-US" baseline="0" dirty="0"/>
          </a:p>
        </p:txBody>
      </p:sp>
      <p:sp>
        <p:nvSpPr>
          <p:cNvPr id="3" name="Title 2">
            <a:extLst>
              <a:ext uri="{FF2B5EF4-FFF2-40B4-BE49-F238E27FC236}">
                <a16:creationId xmlns:a16="http://schemas.microsoft.com/office/drawing/2014/main" id="{2912E8E3-04B1-9A33-BF07-BE4682751329}"/>
              </a:ext>
            </a:extLst>
          </p:cNvPr>
          <p:cNvSpPr>
            <a:spLocks noGrp="1"/>
          </p:cNvSpPr>
          <p:nvPr>
            <p:ph type="title"/>
          </p:nvPr>
        </p:nvSpPr>
        <p:spPr/>
        <p:txBody>
          <a:bodyPr/>
          <a:lstStyle/>
          <a:p>
            <a:r>
              <a:rPr lang="en-US" dirty="0"/>
              <a:t>CRD process for server</a:t>
            </a:r>
            <a:endParaRPr lang="en-CA" dirty="0"/>
          </a:p>
        </p:txBody>
      </p:sp>
      <p:sp>
        <p:nvSpPr>
          <p:cNvPr id="4" name="Slide Number Placeholder 3">
            <a:extLst>
              <a:ext uri="{FF2B5EF4-FFF2-40B4-BE49-F238E27FC236}">
                <a16:creationId xmlns:a16="http://schemas.microsoft.com/office/drawing/2014/main" id="{DE7711FA-9920-99F9-657E-736806BBB21C}"/>
              </a:ext>
            </a:extLst>
          </p:cNvPr>
          <p:cNvSpPr>
            <a:spLocks noGrp="1"/>
          </p:cNvSpPr>
          <p:nvPr>
            <p:ph type="sldNum" sz="quarter" idx="7"/>
          </p:nvPr>
        </p:nvSpPr>
        <p:spPr/>
        <p:txBody>
          <a:bodyPr/>
          <a:lstStyle/>
          <a:p>
            <a:fld id="{B6F15528-21DE-4FAA-801E-634DDDAF4B2B}" type="slidenum">
              <a:rPr lang="en-CA" smtClean="0"/>
              <a:t>90</a:t>
            </a:fld>
            <a:endParaRPr lang="en-CA"/>
          </a:p>
        </p:txBody>
      </p:sp>
    </p:spTree>
    <p:extLst>
      <p:ext uri="{BB962C8B-B14F-4D97-AF65-F5344CB8AC3E}">
        <p14:creationId xmlns:p14="http://schemas.microsoft.com/office/powerpoint/2010/main" val="8260243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3C660-4E08-6CAF-04AB-D07D59380164}"/>
              </a:ext>
            </a:extLst>
          </p:cNvPr>
          <p:cNvSpPr>
            <a:spLocks noGrp="1"/>
          </p:cNvSpPr>
          <p:nvPr>
            <p:ph type="body" sz="quarter" idx="14"/>
          </p:nvPr>
        </p:nvSpPr>
        <p:spPr/>
        <p:txBody>
          <a:bodyPr/>
          <a:lstStyle/>
          <a:p>
            <a:r>
              <a:rPr lang="en-US" dirty="0"/>
              <a:t>May need to query CRD client because</a:t>
            </a:r>
          </a:p>
          <a:p>
            <a:pPr lvl="1"/>
            <a:r>
              <a:rPr lang="en-US" dirty="0"/>
              <a:t>Not all prefetches returned</a:t>
            </a:r>
          </a:p>
          <a:p>
            <a:pPr lvl="1"/>
            <a:r>
              <a:rPr lang="en-US" dirty="0"/>
              <a:t>Additional data is needed based on the request(s)</a:t>
            </a:r>
          </a:p>
          <a:p>
            <a:pPr lvl="0"/>
            <a:r>
              <a:rPr lang="en-US" dirty="0"/>
              <a:t>Check the CapabilityStatement of the server to see what query features are supported</a:t>
            </a:r>
          </a:p>
          <a:p>
            <a:pPr lvl="0"/>
            <a:r>
              <a:rPr lang="en-US" dirty="0"/>
              <a:t>_include, etc. may be possible</a:t>
            </a:r>
          </a:p>
          <a:p>
            <a:pPr lvl="0"/>
            <a:r>
              <a:rPr lang="en-US" dirty="0"/>
              <a:t>Query using batch may also be possible</a:t>
            </a:r>
          </a:p>
          <a:p>
            <a:pPr lvl="1"/>
            <a:r>
              <a:rPr lang="en-US" dirty="0"/>
              <a:t>Experiment</a:t>
            </a:r>
            <a:r>
              <a:rPr lang="en-US" baseline="0" dirty="0"/>
              <a:t> whether this is more/less performant than individual parallel queries</a:t>
            </a:r>
          </a:p>
          <a:p>
            <a:pPr lvl="0"/>
            <a:r>
              <a:rPr lang="en-US" dirty="0"/>
              <a:t>Can query for prefetch and additional data simultaneously</a:t>
            </a:r>
          </a:p>
          <a:p>
            <a:pPr lvl="0"/>
            <a:r>
              <a:rPr lang="en-US" dirty="0"/>
              <a:t>Can query as requirements are identified</a:t>
            </a:r>
          </a:p>
        </p:txBody>
      </p:sp>
      <p:sp>
        <p:nvSpPr>
          <p:cNvPr id="3" name="Title 2">
            <a:extLst>
              <a:ext uri="{FF2B5EF4-FFF2-40B4-BE49-F238E27FC236}">
                <a16:creationId xmlns:a16="http://schemas.microsoft.com/office/drawing/2014/main" id="{F2F0EE47-979E-B8C2-B751-90A82CCF1C01}"/>
              </a:ext>
            </a:extLst>
          </p:cNvPr>
          <p:cNvSpPr>
            <a:spLocks noGrp="1"/>
          </p:cNvSpPr>
          <p:nvPr>
            <p:ph type="title"/>
          </p:nvPr>
        </p:nvSpPr>
        <p:spPr/>
        <p:txBody>
          <a:bodyPr/>
          <a:lstStyle/>
          <a:p>
            <a:r>
              <a:rPr lang="en-US" dirty="0"/>
              <a:t>Querying data</a:t>
            </a:r>
            <a:endParaRPr lang="en-CA" dirty="0"/>
          </a:p>
        </p:txBody>
      </p:sp>
      <p:sp>
        <p:nvSpPr>
          <p:cNvPr id="4" name="Slide Number Placeholder 3">
            <a:extLst>
              <a:ext uri="{FF2B5EF4-FFF2-40B4-BE49-F238E27FC236}">
                <a16:creationId xmlns:a16="http://schemas.microsoft.com/office/drawing/2014/main" id="{49D6D057-55D5-9D06-2DA6-1EAF39F5960A}"/>
              </a:ext>
            </a:extLst>
          </p:cNvPr>
          <p:cNvSpPr>
            <a:spLocks noGrp="1"/>
          </p:cNvSpPr>
          <p:nvPr>
            <p:ph type="sldNum" sz="quarter" idx="7"/>
          </p:nvPr>
        </p:nvSpPr>
        <p:spPr/>
        <p:txBody>
          <a:bodyPr/>
          <a:lstStyle/>
          <a:p>
            <a:fld id="{B6F15528-21DE-4FAA-801E-634DDDAF4B2B}" type="slidenum">
              <a:rPr lang="en-CA" smtClean="0"/>
              <a:t>91</a:t>
            </a:fld>
            <a:endParaRPr lang="en-CA"/>
          </a:p>
        </p:txBody>
      </p:sp>
    </p:spTree>
    <p:extLst>
      <p:ext uri="{BB962C8B-B14F-4D97-AF65-F5344CB8AC3E}">
        <p14:creationId xmlns:p14="http://schemas.microsoft.com/office/powerpoint/2010/main" val="3485969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E2FC7E-DFBE-E19E-779D-1FCAE013DB77}"/>
              </a:ext>
            </a:extLst>
          </p:cNvPr>
          <p:cNvSpPr>
            <a:spLocks noGrp="1"/>
          </p:cNvSpPr>
          <p:nvPr>
            <p:ph type="body" sz="quarter" idx="14"/>
          </p:nvPr>
        </p:nvSpPr>
        <p:spPr/>
        <p:txBody>
          <a:bodyPr/>
          <a:lstStyle/>
          <a:p>
            <a:r>
              <a:rPr lang="en-US" dirty="0"/>
              <a:t>Data will be accessed from the CRD client’s FHIR REST endpoint</a:t>
            </a:r>
          </a:p>
          <a:p>
            <a:r>
              <a:rPr lang="en-US" dirty="0"/>
              <a:t>Access will use the access token provided in the Hook call</a:t>
            </a:r>
          </a:p>
          <a:p>
            <a:r>
              <a:rPr lang="en-CA" dirty="0"/>
              <a:t>Data available will be based on the EHR’s patient access API</a:t>
            </a:r>
          </a:p>
          <a:p>
            <a:pPr lvl="1"/>
            <a:r>
              <a:rPr lang="en-CA" dirty="0"/>
              <a:t>Search parameters and data conformance based on US Core</a:t>
            </a:r>
          </a:p>
          <a:p>
            <a:pPr lvl="2"/>
            <a:r>
              <a:rPr lang="en-CA" dirty="0"/>
              <a:t>Specifically, US Core 3.1.1, 6.1.0, and/or 7.0.0</a:t>
            </a:r>
          </a:p>
          <a:p>
            <a:pPr lvl="1"/>
            <a:r>
              <a:rPr lang="en-CA" dirty="0"/>
              <a:t>Different EHRs may have varying search capabilities and expose varying data elements</a:t>
            </a:r>
          </a:p>
          <a:p>
            <a:pPr lvl="2"/>
            <a:r>
              <a:rPr lang="en-CA" dirty="0"/>
              <a:t>We’ll have an Education session on this at the training event</a:t>
            </a:r>
          </a:p>
          <a:p>
            <a:pPr lvl="1"/>
            <a:r>
              <a:rPr lang="en-CA" dirty="0"/>
              <a:t>Use CapabilityStatement to see what the server can do</a:t>
            </a:r>
          </a:p>
          <a:p>
            <a:pPr lvl="2"/>
            <a:r>
              <a:rPr lang="en-CA" dirty="0"/>
              <a:t>Might want to cache this</a:t>
            </a:r>
          </a:p>
        </p:txBody>
      </p:sp>
      <p:sp>
        <p:nvSpPr>
          <p:cNvPr id="3" name="Title 2">
            <a:extLst>
              <a:ext uri="{FF2B5EF4-FFF2-40B4-BE49-F238E27FC236}">
                <a16:creationId xmlns:a16="http://schemas.microsoft.com/office/drawing/2014/main" id="{1CDC4F1C-A96A-70F9-CF3C-98A0A205359D}"/>
              </a:ext>
            </a:extLst>
          </p:cNvPr>
          <p:cNvSpPr>
            <a:spLocks noGrp="1"/>
          </p:cNvSpPr>
          <p:nvPr>
            <p:ph type="title"/>
          </p:nvPr>
        </p:nvSpPr>
        <p:spPr/>
        <p:txBody>
          <a:bodyPr/>
          <a:lstStyle/>
          <a:p>
            <a:r>
              <a:rPr lang="en-US" dirty="0"/>
              <a:t>Querying data (cont’d)</a:t>
            </a:r>
            <a:endParaRPr lang="en-CA" dirty="0"/>
          </a:p>
        </p:txBody>
      </p:sp>
      <p:sp>
        <p:nvSpPr>
          <p:cNvPr id="4" name="Slide Number Placeholder 3">
            <a:extLst>
              <a:ext uri="{FF2B5EF4-FFF2-40B4-BE49-F238E27FC236}">
                <a16:creationId xmlns:a16="http://schemas.microsoft.com/office/drawing/2014/main" id="{E0714A8D-3D5F-9613-9929-B6E6C449343C}"/>
              </a:ext>
            </a:extLst>
          </p:cNvPr>
          <p:cNvSpPr>
            <a:spLocks noGrp="1"/>
          </p:cNvSpPr>
          <p:nvPr>
            <p:ph type="sldNum" sz="quarter" idx="7"/>
          </p:nvPr>
        </p:nvSpPr>
        <p:spPr/>
        <p:txBody>
          <a:bodyPr/>
          <a:lstStyle/>
          <a:p>
            <a:fld id="{B6F15528-21DE-4FAA-801E-634DDDAF4B2B}" type="slidenum">
              <a:rPr lang="en-CA" smtClean="0"/>
              <a:t>92</a:t>
            </a:fld>
            <a:endParaRPr lang="en-CA"/>
          </a:p>
        </p:txBody>
      </p:sp>
    </p:spTree>
    <p:extLst>
      <p:ext uri="{BB962C8B-B14F-4D97-AF65-F5344CB8AC3E}">
        <p14:creationId xmlns:p14="http://schemas.microsoft.com/office/powerpoint/2010/main" val="37776978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570302-C465-2F3D-A084-B80C1CF0E429}"/>
              </a:ext>
            </a:extLst>
          </p:cNvPr>
          <p:cNvSpPr>
            <a:spLocks noGrp="1"/>
          </p:cNvSpPr>
          <p:nvPr>
            <p:ph type="body" sz="quarter" idx="14"/>
          </p:nvPr>
        </p:nvSpPr>
        <p:spPr/>
        <p:txBody>
          <a:bodyPr/>
          <a:lstStyle/>
          <a:p>
            <a:r>
              <a:rPr lang="en-US" dirty="0"/>
              <a:t>The IG defines a standard set of queries that can be used to retrieve data not retrieved by ‘standard’ prefetch</a:t>
            </a:r>
          </a:p>
          <a:p>
            <a:r>
              <a:rPr lang="en-US" dirty="0"/>
              <a:t>These queries use _include for efficiency, though not all EHRs will support this</a:t>
            </a:r>
          </a:p>
          <a:p>
            <a:r>
              <a:rPr lang="en-US" dirty="0"/>
              <a:t>Details can be seen </a:t>
            </a:r>
            <a:r>
              <a:rPr lang="en-US" dirty="0">
                <a:hlinkClick r:id="rId2"/>
              </a:rPr>
              <a:t>here</a:t>
            </a:r>
            <a:endParaRPr lang="en-US" dirty="0"/>
          </a:p>
          <a:p>
            <a:r>
              <a:rPr lang="en-US" dirty="0"/>
              <a:t>Queries can be executed individually, or as a Batch (if EHR supports)</a:t>
            </a:r>
          </a:p>
          <a:p>
            <a:r>
              <a:rPr lang="en-US" dirty="0"/>
              <a:t>Some servers may have distinct search parameter names</a:t>
            </a:r>
          </a:p>
          <a:p>
            <a:pPr lvl="1"/>
            <a:r>
              <a:rPr lang="en-US" dirty="0"/>
              <a:t>CRD Services SHALL use the search parameter names based on the CapabilityStatement for the EHR FHIR Server</a:t>
            </a:r>
          </a:p>
          <a:p>
            <a:r>
              <a:rPr lang="en-US" dirty="0"/>
              <a:t>Be sure to check the ‘self’ link to confirm filters were applied</a:t>
            </a:r>
            <a:endParaRPr lang="en-CA" dirty="0"/>
          </a:p>
        </p:txBody>
      </p:sp>
      <p:sp>
        <p:nvSpPr>
          <p:cNvPr id="3" name="Title 2">
            <a:extLst>
              <a:ext uri="{FF2B5EF4-FFF2-40B4-BE49-F238E27FC236}">
                <a16:creationId xmlns:a16="http://schemas.microsoft.com/office/drawing/2014/main" id="{5184A4C9-4F1A-6B40-F84C-9EDF40BF62E5}"/>
              </a:ext>
            </a:extLst>
          </p:cNvPr>
          <p:cNvSpPr>
            <a:spLocks noGrp="1"/>
          </p:cNvSpPr>
          <p:nvPr>
            <p:ph type="title"/>
          </p:nvPr>
        </p:nvSpPr>
        <p:spPr/>
        <p:txBody>
          <a:bodyPr/>
          <a:lstStyle/>
          <a:p>
            <a:r>
              <a:rPr lang="en-US" dirty="0"/>
              <a:t>‘Standard’ queries</a:t>
            </a:r>
            <a:endParaRPr lang="en-CA" dirty="0"/>
          </a:p>
        </p:txBody>
      </p:sp>
      <p:sp>
        <p:nvSpPr>
          <p:cNvPr id="4" name="Slide Number Placeholder 3">
            <a:extLst>
              <a:ext uri="{FF2B5EF4-FFF2-40B4-BE49-F238E27FC236}">
                <a16:creationId xmlns:a16="http://schemas.microsoft.com/office/drawing/2014/main" id="{54B383F7-A837-A839-476C-4EB03AECB0E9}"/>
              </a:ext>
            </a:extLst>
          </p:cNvPr>
          <p:cNvSpPr>
            <a:spLocks noGrp="1"/>
          </p:cNvSpPr>
          <p:nvPr>
            <p:ph type="sldNum" sz="quarter" idx="7"/>
          </p:nvPr>
        </p:nvSpPr>
        <p:spPr/>
        <p:txBody>
          <a:bodyPr/>
          <a:lstStyle/>
          <a:p>
            <a:fld id="{B6F15528-21DE-4FAA-801E-634DDDAF4B2B}" type="slidenum">
              <a:rPr lang="en-CA" smtClean="0"/>
              <a:t>93</a:t>
            </a:fld>
            <a:endParaRPr lang="en-CA"/>
          </a:p>
        </p:txBody>
      </p:sp>
    </p:spTree>
    <p:extLst>
      <p:ext uri="{BB962C8B-B14F-4D97-AF65-F5344CB8AC3E}">
        <p14:creationId xmlns:p14="http://schemas.microsoft.com/office/powerpoint/2010/main" val="1305277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B260C4-6911-3545-8118-2AFAA5803D72}"/>
              </a:ext>
            </a:extLst>
          </p:cNvPr>
          <p:cNvSpPr>
            <a:spLocks noGrp="1"/>
          </p:cNvSpPr>
          <p:nvPr>
            <p:ph type="body" sz="quarter" idx="14"/>
          </p:nvPr>
        </p:nvSpPr>
        <p:spPr/>
        <p:txBody>
          <a:bodyPr/>
          <a:lstStyle/>
          <a:p>
            <a:r>
              <a:rPr lang="en-US" dirty="0"/>
              <a:t>If the base prefetch data required by CRD is</a:t>
            </a:r>
          </a:p>
          <a:p>
            <a:pPr lvl="1"/>
            <a:r>
              <a:rPr lang="en-US" dirty="0"/>
              <a:t>Not included as prefetch data in the hook invocation</a:t>
            </a:r>
          </a:p>
          <a:p>
            <a:pPr lvl="1"/>
            <a:r>
              <a:rPr lang="en-US" dirty="0"/>
              <a:t>Not available when performing a search</a:t>
            </a:r>
          </a:p>
          <a:p>
            <a:pPr lvl="2"/>
            <a:r>
              <a:rPr lang="en-US" dirty="0"/>
              <a:t>I.e. can’t search for it, rather than “no data exists”</a:t>
            </a:r>
          </a:p>
          <a:p>
            <a:r>
              <a:rPr lang="en-US" dirty="0"/>
              <a:t>Return a 412</a:t>
            </a:r>
          </a:p>
          <a:p>
            <a:r>
              <a:rPr lang="en-US" dirty="0"/>
              <a:t>If there’s additional data you need to </a:t>
            </a:r>
          </a:p>
          <a:p>
            <a:pPr lvl="1"/>
            <a:r>
              <a:rPr lang="en-US" dirty="0"/>
              <a:t>Verify coverage</a:t>
            </a:r>
          </a:p>
          <a:p>
            <a:pPr lvl="1"/>
            <a:r>
              <a:rPr lang="en-US" dirty="0"/>
              <a:t>Determine authorization requirements</a:t>
            </a:r>
          </a:p>
          <a:p>
            <a:pPr lvl="1"/>
            <a:r>
              <a:rPr lang="en-US" dirty="0"/>
              <a:t>Grant prior auth</a:t>
            </a:r>
          </a:p>
          <a:p>
            <a:r>
              <a:rPr lang="en-US" dirty="0"/>
              <a:t>Return coverage information as best you can.  DO NOT error</a:t>
            </a:r>
            <a:endParaRPr lang="en-CA" dirty="0"/>
          </a:p>
        </p:txBody>
      </p:sp>
      <p:sp>
        <p:nvSpPr>
          <p:cNvPr id="3" name="Title 2">
            <a:extLst>
              <a:ext uri="{FF2B5EF4-FFF2-40B4-BE49-F238E27FC236}">
                <a16:creationId xmlns:a16="http://schemas.microsoft.com/office/drawing/2014/main" id="{0C7B0FFD-5EF5-049A-A033-FD8BE673597B}"/>
              </a:ext>
            </a:extLst>
          </p:cNvPr>
          <p:cNvSpPr>
            <a:spLocks noGrp="1"/>
          </p:cNvSpPr>
          <p:nvPr>
            <p:ph type="title"/>
          </p:nvPr>
        </p:nvSpPr>
        <p:spPr/>
        <p:txBody>
          <a:bodyPr/>
          <a:lstStyle/>
          <a:p>
            <a:r>
              <a:rPr lang="en-US" dirty="0"/>
              <a:t>What if key information is missing?</a:t>
            </a:r>
            <a:endParaRPr lang="en-CA" dirty="0"/>
          </a:p>
        </p:txBody>
      </p:sp>
      <p:sp>
        <p:nvSpPr>
          <p:cNvPr id="4" name="Slide Number Placeholder 3">
            <a:extLst>
              <a:ext uri="{FF2B5EF4-FFF2-40B4-BE49-F238E27FC236}">
                <a16:creationId xmlns:a16="http://schemas.microsoft.com/office/drawing/2014/main" id="{9442F76E-6F1C-8A36-DCBB-3B8E260F0C8F}"/>
              </a:ext>
            </a:extLst>
          </p:cNvPr>
          <p:cNvSpPr>
            <a:spLocks noGrp="1"/>
          </p:cNvSpPr>
          <p:nvPr>
            <p:ph type="sldNum" sz="quarter" idx="7"/>
          </p:nvPr>
        </p:nvSpPr>
        <p:spPr/>
        <p:txBody>
          <a:bodyPr/>
          <a:lstStyle/>
          <a:p>
            <a:fld id="{B6F15528-21DE-4FAA-801E-634DDDAF4B2B}" type="slidenum">
              <a:rPr lang="en-CA" smtClean="0"/>
              <a:t>94</a:t>
            </a:fld>
            <a:endParaRPr lang="en-CA"/>
          </a:p>
        </p:txBody>
      </p:sp>
    </p:spTree>
    <p:extLst>
      <p:ext uri="{BB962C8B-B14F-4D97-AF65-F5344CB8AC3E}">
        <p14:creationId xmlns:p14="http://schemas.microsoft.com/office/powerpoint/2010/main" val="862110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D445B5-E484-4E62-728F-BC4558CA1365}"/>
              </a:ext>
            </a:extLst>
          </p:cNvPr>
          <p:cNvSpPr>
            <a:spLocks noGrp="1"/>
          </p:cNvSpPr>
          <p:nvPr>
            <p:ph type="body" sz="quarter" idx="14"/>
          </p:nvPr>
        </p:nvSpPr>
        <p:spPr/>
        <p:txBody>
          <a:bodyPr/>
          <a:lstStyle/>
          <a:p>
            <a:r>
              <a:rPr lang="en-US" dirty="0"/>
              <a:t>Access token is granted to the CRD service, not third parties</a:t>
            </a:r>
          </a:p>
          <a:p>
            <a:r>
              <a:rPr lang="en-US" dirty="0"/>
              <a:t>If coverage determination or other decision support will be done by third parties</a:t>
            </a:r>
          </a:p>
          <a:p>
            <a:pPr lvl="1"/>
            <a:r>
              <a:rPr lang="en-US" dirty="0"/>
              <a:t>Requests for data will need to route through the CRD service to the CRD client</a:t>
            </a:r>
          </a:p>
          <a:p>
            <a:pPr lvl="1"/>
            <a:r>
              <a:rPr lang="en-US" dirty="0"/>
              <a:t>Business agreements will need to be in place to allow data to flow</a:t>
            </a:r>
            <a:endParaRPr lang="en-CA" dirty="0"/>
          </a:p>
        </p:txBody>
      </p:sp>
      <p:sp>
        <p:nvSpPr>
          <p:cNvPr id="3" name="Title 2">
            <a:extLst>
              <a:ext uri="{FF2B5EF4-FFF2-40B4-BE49-F238E27FC236}">
                <a16:creationId xmlns:a16="http://schemas.microsoft.com/office/drawing/2014/main" id="{0339AB0F-D897-8F01-3495-22C03F452C64}"/>
              </a:ext>
            </a:extLst>
          </p:cNvPr>
          <p:cNvSpPr>
            <a:spLocks noGrp="1"/>
          </p:cNvSpPr>
          <p:nvPr>
            <p:ph type="title"/>
          </p:nvPr>
        </p:nvSpPr>
        <p:spPr/>
        <p:txBody>
          <a:bodyPr/>
          <a:lstStyle/>
          <a:p>
            <a:r>
              <a:rPr lang="en-US" dirty="0"/>
              <a:t>What about delegates?</a:t>
            </a:r>
            <a:endParaRPr lang="en-CA" dirty="0"/>
          </a:p>
        </p:txBody>
      </p:sp>
      <p:sp>
        <p:nvSpPr>
          <p:cNvPr id="4" name="Slide Number Placeholder 3">
            <a:extLst>
              <a:ext uri="{FF2B5EF4-FFF2-40B4-BE49-F238E27FC236}">
                <a16:creationId xmlns:a16="http://schemas.microsoft.com/office/drawing/2014/main" id="{A4C43BA6-B8F7-FDBF-7892-438494F0D527}"/>
              </a:ext>
            </a:extLst>
          </p:cNvPr>
          <p:cNvSpPr>
            <a:spLocks noGrp="1"/>
          </p:cNvSpPr>
          <p:nvPr>
            <p:ph type="sldNum" sz="quarter" idx="7"/>
          </p:nvPr>
        </p:nvSpPr>
        <p:spPr/>
        <p:txBody>
          <a:bodyPr/>
          <a:lstStyle/>
          <a:p>
            <a:fld id="{B6F15528-21DE-4FAA-801E-634DDDAF4B2B}" type="slidenum">
              <a:rPr lang="en-CA" smtClean="0"/>
              <a:t>95</a:t>
            </a:fld>
            <a:endParaRPr lang="en-CA"/>
          </a:p>
        </p:txBody>
      </p:sp>
    </p:spTree>
    <p:extLst>
      <p:ext uri="{BB962C8B-B14F-4D97-AF65-F5344CB8AC3E}">
        <p14:creationId xmlns:p14="http://schemas.microsoft.com/office/powerpoint/2010/main" val="4144478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0AFBE3-3847-8EFE-E46A-11050EA807BE}"/>
              </a:ext>
            </a:extLst>
          </p:cNvPr>
          <p:cNvSpPr>
            <a:spLocks noGrp="1"/>
          </p:cNvSpPr>
          <p:nvPr>
            <p:ph type="body" sz="quarter" idx="14"/>
          </p:nvPr>
        </p:nvSpPr>
        <p:spPr/>
        <p:txBody>
          <a:bodyPr/>
          <a:lstStyle/>
          <a:p>
            <a:r>
              <a:rPr lang="en-US" dirty="0"/>
              <a:t>If </a:t>
            </a:r>
          </a:p>
          <a:p>
            <a:pPr lvl="1"/>
            <a:r>
              <a:rPr lang="en-US" dirty="0"/>
              <a:t>The member or coverage isn’t recognized</a:t>
            </a:r>
          </a:p>
          <a:p>
            <a:pPr lvl="1"/>
            <a:r>
              <a:rPr lang="en-US" dirty="0"/>
              <a:t>The coverage doesn’t apply to the service</a:t>
            </a:r>
          </a:p>
          <a:p>
            <a:pPr lvl="1"/>
            <a:r>
              <a:rPr lang="en-US" dirty="0"/>
              <a:t>The coverage is expired</a:t>
            </a:r>
          </a:p>
          <a:p>
            <a:r>
              <a:rPr lang="en-US" dirty="0"/>
              <a:t>Do not error</a:t>
            </a:r>
          </a:p>
          <a:p>
            <a:r>
              <a:rPr lang="en-US" dirty="0"/>
              <a:t>Return a coverage-information indicating “not covered” and explain why in the reason</a:t>
            </a:r>
          </a:p>
        </p:txBody>
      </p:sp>
      <p:sp>
        <p:nvSpPr>
          <p:cNvPr id="3" name="Title 2">
            <a:extLst>
              <a:ext uri="{FF2B5EF4-FFF2-40B4-BE49-F238E27FC236}">
                <a16:creationId xmlns:a16="http://schemas.microsoft.com/office/drawing/2014/main" id="{913FEB6D-CB3E-CC42-AB68-57EEFA36C370}"/>
              </a:ext>
            </a:extLst>
          </p:cNvPr>
          <p:cNvSpPr>
            <a:spLocks noGrp="1"/>
          </p:cNvSpPr>
          <p:nvPr>
            <p:ph type="title"/>
          </p:nvPr>
        </p:nvSpPr>
        <p:spPr/>
        <p:txBody>
          <a:bodyPr/>
          <a:lstStyle/>
          <a:p>
            <a:r>
              <a:rPr lang="en-US" dirty="0"/>
              <a:t>If you can’t find the coverage</a:t>
            </a:r>
            <a:endParaRPr lang="en-CA" dirty="0"/>
          </a:p>
        </p:txBody>
      </p:sp>
      <p:sp>
        <p:nvSpPr>
          <p:cNvPr id="4" name="Slide Number Placeholder 3">
            <a:extLst>
              <a:ext uri="{FF2B5EF4-FFF2-40B4-BE49-F238E27FC236}">
                <a16:creationId xmlns:a16="http://schemas.microsoft.com/office/drawing/2014/main" id="{267628B9-7937-C938-BFC8-2BE28A2B4787}"/>
              </a:ext>
            </a:extLst>
          </p:cNvPr>
          <p:cNvSpPr>
            <a:spLocks noGrp="1"/>
          </p:cNvSpPr>
          <p:nvPr>
            <p:ph type="sldNum" sz="quarter" idx="7"/>
          </p:nvPr>
        </p:nvSpPr>
        <p:spPr/>
        <p:txBody>
          <a:bodyPr/>
          <a:lstStyle/>
          <a:p>
            <a:fld id="{B6F15528-21DE-4FAA-801E-634DDDAF4B2B}" type="slidenum">
              <a:rPr lang="en-CA" smtClean="0"/>
              <a:t>96</a:t>
            </a:fld>
            <a:endParaRPr lang="en-CA"/>
          </a:p>
        </p:txBody>
      </p:sp>
    </p:spTree>
    <p:extLst>
      <p:ext uri="{BB962C8B-B14F-4D97-AF65-F5344CB8AC3E}">
        <p14:creationId xmlns:p14="http://schemas.microsoft.com/office/powerpoint/2010/main" val="497606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B8CF0-92EA-A157-60F8-EAE7249D04AF}"/>
              </a:ext>
            </a:extLst>
          </p:cNvPr>
          <p:cNvSpPr>
            <a:spLocks noGrp="1"/>
          </p:cNvSpPr>
          <p:nvPr>
            <p:ph type="body" sz="quarter" idx="14"/>
          </p:nvPr>
        </p:nvSpPr>
        <p:spPr/>
        <p:txBody>
          <a:bodyPr/>
          <a:lstStyle/>
          <a:p>
            <a:r>
              <a:rPr lang="en-US" dirty="0"/>
              <a:t>For each hook invocation, the CRD service will need to decide what responses to return:</a:t>
            </a:r>
          </a:p>
          <a:p>
            <a:pPr lvl="1"/>
            <a:r>
              <a:rPr lang="en-US" dirty="0"/>
              <a:t>If required prefetches aren’t provided or </a:t>
            </a:r>
            <a:r>
              <a:rPr lang="en-US" dirty="0" err="1"/>
              <a:t>queriable</a:t>
            </a:r>
            <a:r>
              <a:rPr lang="en-US" dirty="0"/>
              <a:t>, may error</a:t>
            </a:r>
          </a:p>
          <a:p>
            <a:pPr lvl="1"/>
            <a:r>
              <a:rPr lang="en-US" dirty="0"/>
              <a:t>Which response types are allowed can be configured by client</a:t>
            </a:r>
          </a:p>
          <a:p>
            <a:pPr lvl="1"/>
            <a:r>
              <a:rPr lang="en-US" dirty="0"/>
              <a:t>If order-sign, order-dispatch, or appointment-book and not disabled by client, </a:t>
            </a:r>
            <a:r>
              <a:rPr lang="en-US" b="1" dirty="0"/>
              <a:t>must</a:t>
            </a:r>
            <a:r>
              <a:rPr lang="en-US" dirty="0"/>
              <a:t> provide coverage information system action</a:t>
            </a:r>
          </a:p>
          <a:p>
            <a:pPr lvl="1"/>
            <a:r>
              <a:rPr lang="en-US" dirty="0"/>
              <a:t>MAY provide any responses where service has something useful to say</a:t>
            </a:r>
          </a:p>
          <a:p>
            <a:r>
              <a:rPr lang="en-US" dirty="0"/>
              <a:t>CRD clients must differentiate between “no coverage information returned” (e.g. due to error) and “standard coverage expectations apply”</a:t>
            </a:r>
          </a:p>
        </p:txBody>
      </p:sp>
      <p:sp>
        <p:nvSpPr>
          <p:cNvPr id="3" name="Title 2">
            <a:extLst>
              <a:ext uri="{FF2B5EF4-FFF2-40B4-BE49-F238E27FC236}">
                <a16:creationId xmlns:a16="http://schemas.microsoft.com/office/drawing/2014/main" id="{9295B706-7471-5AE3-C54D-66C0DD4143B0}"/>
              </a:ext>
            </a:extLst>
          </p:cNvPr>
          <p:cNvSpPr>
            <a:spLocks noGrp="1"/>
          </p:cNvSpPr>
          <p:nvPr>
            <p:ph type="title"/>
          </p:nvPr>
        </p:nvSpPr>
        <p:spPr/>
        <p:txBody>
          <a:bodyPr/>
          <a:lstStyle/>
          <a:p>
            <a:r>
              <a:rPr lang="en-US" dirty="0"/>
              <a:t>Hook Response</a:t>
            </a:r>
            <a:endParaRPr lang="en-CA" dirty="0"/>
          </a:p>
        </p:txBody>
      </p:sp>
      <p:sp>
        <p:nvSpPr>
          <p:cNvPr id="4" name="Slide Number Placeholder 3">
            <a:extLst>
              <a:ext uri="{FF2B5EF4-FFF2-40B4-BE49-F238E27FC236}">
                <a16:creationId xmlns:a16="http://schemas.microsoft.com/office/drawing/2014/main" id="{6EDCD788-6076-C80E-6D25-2CF11848A8A5}"/>
              </a:ext>
            </a:extLst>
          </p:cNvPr>
          <p:cNvSpPr>
            <a:spLocks noGrp="1"/>
          </p:cNvSpPr>
          <p:nvPr>
            <p:ph type="sldNum" sz="quarter" idx="7"/>
          </p:nvPr>
        </p:nvSpPr>
        <p:spPr/>
        <p:txBody>
          <a:bodyPr/>
          <a:lstStyle/>
          <a:p>
            <a:fld id="{B6F15528-21DE-4FAA-801E-634DDDAF4B2B}" type="slidenum">
              <a:rPr lang="en-CA" smtClean="0"/>
              <a:t>97</a:t>
            </a:fld>
            <a:endParaRPr lang="en-CA"/>
          </a:p>
        </p:txBody>
      </p:sp>
    </p:spTree>
    <p:extLst>
      <p:ext uri="{BB962C8B-B14F-4D97-AF65-F5344CB8AC3E}">
        <p14:creationId xmlns:p14="http://schemas.microsoft.com/office/powerpoint/2010/main" val="396426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96B10D-27CA-9465-BFD5-5A585A681B28}"/>
              </a:ext>
            </a:extLst>
          </p:cNvPr>
          <p:cNvSpPr>
            <a:spLocks noGrp="1"/>
          </p:cNvSpPr>
          <p:nvPr>
            <p:ph type="body" sz="quarter" idx="14"/>
          </p:nvPr>
        </p:nvSpPr>
        <p:spPr/>
        <p:txBody>
          <a:bodyPr/>
          <a:lstStyle/>
          <a:p>
            <a:r>
              <a:rPr lang="en-US" dirty="0"/>
              <a:t>If a CRD response includes cards, the CRD client uses its normal CDS Hook process to render those cards to the user</a:t>
            </a:r>
          </a:p>
          <a:p>
            <a:r>
              <a:rPr lang="en-US" dirty="0"/>
              <a:t>It’s possible there could be cards from decision support sources other than the payer displayed alongside payer cards</a:t>
            </a:r>
          </a:p>
          <a:p>
            <a:r>
              <a:rPr lang="en-US" dirty="0"/>
              <a:t>Coverage Information is not (typically) displayed as cards</a:t>
            </a:r>
          </a:p>
          <a:p>
            <a:pPr lvl="1"/>
            <a:r>
              <a:rPr lang="en-US" dirty="0"/>
              <a:t>instead, clients render data in other ways</a:t>
            </a:r>
          </a:p>
          <a:p>
            <a:r>
              <a:rPr lang="en-US" dirty="0"/>
              <a:t>Users may click on cards to access more information or perform one or more of the suggested actions</a:t>
            </a:r>
            <a:endParaRPr lang="en-CA" dirty="0"/>
          </a:p>
        </p:txBody>
      </p:sp>
      <p:sp>
        <p:nvSpPr>
          <p:cNvPr id="3" name="Title 2">
            <a:extLst>
              <a:ext uri="{FF2B5EF4-FFF2-40B4-BE49-F238E27FC236}">
                <a16:creationId xmlns:a16="http://schemas.microsoft.com/office/drawing/2014/main" id="{3E0B3EBE-BCC3-6D9A-9A81-9819679D66CB}"/>
              </a:ext>
            </a:extLst>
          </p:cNvPr>
          <p:cNvSpPr>
            <a:spLocks noGrp="1"/>
          </p:cNvSpPr>
          <p:nvPr>
            <p:ph type="title"/>
          </p:nvPr>
        </p:nvSpPr>
        <p:spPr/>
        <p:txBody>
          <a:bodyPr/>
          <a:lstStyle/>
          <a:p>
            <a:r>
              <a:rPr lang="en-US" dirty="0"/>
              <a:t>Acting on the Hook Information</a:t>
            </a:r>
            <a:endParaRPr lang="en-CA" dirty="0"/>
          </a:p>
        </p:txBody>
      </p:sp>
      <p:sp>
        <p:nvSpPr>
          <p:cNvPr id="4" name="Slide Number Placeholder 3">
            <a:extLst>
              <a:ext uri="{FF2B5EF4-FFF2-40B4-BE49-F238E27FC236}">
                <a16:creationId xmlns:a16="http://schemas.microsoft.com/office/drawing/2014/main" id="{6C1127B8-1D43-8CF1-05E5-F0FF8CF7DB51}"/>
              </a:ext>
            </a:extLst>
          </p:cNvPr>
          <p:cNvSpPr>
            <a:spLocks noGrp="1"/>
          </p:cNvSpPr>
          <p:nvPr>
            <p:ph type="sldNum" sz="quarter" idx="7"/>
          </p:nvPr>
        </p:nvSpPr>
        <p:spPr/>
        <p:txBody>
          <a:bodyPr/>
          <a:lstStyle/>
          <a:p>
            <a:fld id="{B6F15528-21DE-4FAA-801E-634DDDAF4B2B}" type="slidenum">
              <a:rPr lang="en-CA" smtClean="0"/>
              <a:t>98</a:t>
            </a:fld>
            <a:endParaRPr lang="en-CA"/>
          </a:p>
        </p:txBody>
      </p:sp>
    </p:spTree>
    <p:extLst>
      <p:ext uri="{BB962C8B-B14F-4D97-AF65-F5344CB8AC3E}">
        <p14:creationId xmlns:p14="http://schemas.microsoft.com/office/powerpoint/2010/main" val="3425791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DE067D-7CC7-C18B-C162-7678DC5D42FF}"/>
              </a:ext>
            </a:extLst>
          </p:cNvPr>
          <p:cNvSpPr>
            <a:spLocks noGrp="1"/>
          </p:cNvSpPr>
          <p:nvPr>
            <p:ph type="body" sz="quarter" idx="14"/>
          </p:nvPr>
        </p:nvSpPr>
        <p:spPr/>
        <p:txBody>
          <a:bodyPr/>
          <a:lstStyle/>
          <a:p>
            <a:r>
              <a:rPr lang="en-US" dirty="0"/>
              <a:t>The same ‘order’ may trigger hooks multiple times</a:t>
            </a:r>
          </a:p>
          <a:p>
            <a:pPr lvl="1"/>
            <a:r>
              <a:rPr lang="en-US" dirty="0"/>
              <a:t>Multiple calls during order-select</a:t>
            </a:r>
          </a:p>
          <a:p>
            <a:pPr lvl="1"/>
            <a:r>
              <a:rPr lang="en-US" dirty="0"/>
              <a:t>A call during order-sign</a:t>
            </a:r>
          </a:p>
          <a:p>
            <a:pPr lvl="1"/>
            <a:r>
              <a:rPr lang="en-US" dirty="0"/>
              <a:t>A new order-sign if the order gets revised based on decision support responses (from payer or others)</a:t>
            </a:r>
          </a:p>
          <a:p>
            <a:pPr lvl="1"/>
            <a:r>
              <a:rPr lang="en-US" dirty="0"/>
              <a:t>Possible order-dispatch (could be more than one)</a:t>
            </a:r>
          </a:p>
          <a:p>
            <a:pPr lvl="1"/>
            <a:r>
              <a:rPr lang="en-US" dirty="0"/>
              <a:t>Possible appointment-book</a:t>
            </a:r>
          </a:p>
          <a:p>
            <a:pPr lvl="2"/>
            <a:r>
              <a:rPr lang="en-US" dirty="0"/>
              <a:t>Could be multiple appointments per order</a:t>
            </a:r>
          </a:p>
          <a:p>
            <a:pPr lvl="2"/>
            <a:r>
              <a:rPr lang="en-US" dirty="0"/>
              <a:t>Appointments could be revised</a:t>
            </a:r>
          </a:p>
          <a:p>
            <a:pPr lvl="1"/>
            <a:r>
              <a:rPr lang="en-US" dirty="0"/>
              <a:t>Encounter-start</a:t>
            </a:r>
          </a:p>
          <a:p>
            <a:pPr lvl="1"/>
            <a:r>
              <a:rPr lang="en-US" dirty="0"/>
              <a:t>Hooks can be triggered in performing system too (e.g. filler, delegated orders)</a:t>
            </a:r>
            <a:endParaRPr lang="en-CA" dirty="0"/>
          </a:p>
        </p:txBody>
      </p:sp>
      <p:sp>
        <p:nvSpPr>
          <p:cNvPr id="3" name="Title 2">
            <a:extLst>
              <a:ext uri="{FF2B5EF4-FFF2-40B4-BE49-F238E27FC236}">
                <a16:creationId xmlns:a16="http://schemas.microsoft.com/office/drawing/2014/main" id="{C6A933B2-F74B-7EC2-97AA-F6DDC133905E}"/>
              </a:ext>
            </a:extLst>
          </p:cNvPr>
          <p:cNvSpPr>
            <a:spLocks noGrp="1"/>
          </p:cNvSpPr>
          <p:nvPr>
            <p:ph type="title"/>
          </p:nvPr>
        </p:nvSpPr>
        <p:spPr/>
        <p:txBody>
          <a:bodyPr/>
          <a:lstStyle/>
          <a:p>
            <a:r>
              <a:rPr lang="en-US" dirty="0"/>
              <a:t>Rinse and Repeat</a:t>
            </a:r>
            <a:endParaRPr lang="en-CA" dirty="0"/>
          </a:p>
        </p:txBody>
      </p:sp>
      <p:sp>
        <p:nvSpPr>
          <p:cNvPr id="4" name="Slide Number Placeholder 3">
            <a:extLst>
              <a:ext uri="{FF2B5EF4-FFF2-40B4-BE49-F238E27FC236}">
                <a16:creationId xmlns:a16="http://schemas.microsoft.com/office/drawing/2014/main" id="{77235DB4-07FF-9906-014C-3E65C25F91A4}"/>
              </a:ext>
            </a:extLst>
          </p:cNvPr>
          <p:cNvSpPr>
            <a:spLocks noGrp="1"/>
          </p:cNvSpPr>
          <p:nvPr>
            <p:ph type="sldNum" sz="quarter" idx="7"/>
          </p:nvPr>
        </p:nvSpPr>
        <p:spPr/>
        <p:txBody>
          <a:bodyPr/>
          <a:lstStyle/>
          <a:p>
            <a:fld id="{B6F15528-21DE-4FAA-801E-634DDDAF4B2B}" type="slidenum">
              <a:rPr lang="en-CA" smtClean="0"/>
              <a:t>99</a:t>
            </a:fld>
            <a:endParaRPr lang="en-CA"/>
          </a:p>
        </p:txBody>
      </p:sp>
    </p:spTree>
    <p:extLst>
      <p:ext uri="{BB962C8B-B14F-4D97-AF65-F5344CB8AC3E}">
        <p14:creationId xmlns:p14="http://schemas.microsoft.com/office/powerpoint/2010/main" val="3918034923"/>
      </p:ext>
    </p:extLst>
  </p:cSld>
  <p:clrMapOvr>
    <a:masterClrMapping/>
  </p:clrMapOvr>
</p:sld>
</file>

<file path=ppt/theme/theme1.xml><?xml version="1.0" encoding="utf-8"?>
<a:theme xmlns:a="http://schemas.openxmlformats.org/drawingml/2006/main" name="CV Master Rev 02-2024">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Vinci Template.potx" id="{34EECB1E-73B2-471C-AFBD-1668F3DB8884}" vid="{45381E6B-B93A-4F9B-A2D6-F200669F6A5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8FC9818E7A2340A2B524F46111FD15" ma:contentTypeVersion="19" ma:contentTypeDescription="Create a new document." ma:contentTypeScope="" ma:versionID="7ef9a8bc46a14bfd553da3a3e6695c4d">
  <xsd:schema xmlns:xsd="http://www.w3.org/2001/XMLSchema" xmlns:xs="http://www.w3.org/2001/XMLSchema" xmlns:p="http://schemas.microsoft.com/office/2006/metadata/properties" xmlns:ns2="9f94fe76-4e69-4a06-93ce-361b54a8e543" xmlns:ns3="cf5a87e6-8225-499d-8aa7-664ff23f0528" targetNamespace="http://schemas.microsoft.com/office/2006/metadata/properties" ma:root="true" ma:fieldsID="580938c8cdc1ed620302479102261575" ns2:_="" ns3:_="">
    <xsd:import namespace="9f94fe76-4e69-4a06-93ce-361b54a8e543"/>
    <xsd:import namespace="cf5a87e6-8225-499d-8aa7-664ff23f052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4fe76-4e69-4a06-93ce-361b54a8e5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7a25660-35f9-45a2-94c2-2d1fac8d7fc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5a87e6-8225-499d-8aa7-664ff23f05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9b197a34-fbdf-410c-a96d-18806817e71c}" ma:internalName="TaxCatchAll" ma:showField="CatchAllData" ma:web="cf5a87e6-8225-499d-8aa7-664ff23f05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f5a87e6-8225-499d-8aa7-664ff23f0528">
      <UserInfo>
        <DisplayName>Kathy Moncelsi</DisplayName>
        <AccountId>117</AccountId>
        <AccountType/>
      </UserInfo>
      <UserInfo>
        <DisplayName>Vanessa Candelora</DisplayName>
        <AccountId>7525</AccountId>
        <AccountType/>
      </UserInfo>
      <UserInfo>
        <DisplayName>Phung Matthews</DisplayName>
        <AccountId>7256</AccountId>
        <AccountType/>
      </UserInfo>
      <UserInfo>
        <DisplayName>Jordyn King</DisplayName>
        <AccountId>6166</AccountId>
        <AccountType/>
      </UserInfo>
      <UserInfo>
        <DisplayName>Pooja Babbrah</DisplayName>
        <AccountId>63</AccountId>
        <AccountType/>
      </UserInfo>
      <UserInfo>
        <DisplayName>Frank McKinney</DisplayName>
        <AccountId>6074</AccountId>
        <AccountType/>
      </UserInfo>
      <UserInfo>
        <DisplayName>Amy Johnson</DisplayName>
        <AccountId>281</AccountId>
        <AccountType/>
      </UserInfo>
      <UserInfo>
        <DisplayName>Michael Solomon</DisplayName>
        <AccountId>78</AccountId>
        <AccountType/>
      </UserInfo>
      <UserInfo>
        <DisplayName>Tony Schueth</DisplayName>
        <AccountId>24</AccountId>
        <AccountType/>
      </UserInfo>
    </SharedWithUsers>
    <TaxCatchAll xmlns="cf5a87e6-8225-499d-8aa7-664ff23f0528" xsi:nil="true"/>
    <lcf76f155ced4ddcb4097134ff3c332f xmlns="9f94fe76-4e69-4a06-93ce-361b54a8e54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D6C950-6891-4B9F-8042-EAAA803A1D70}">
  <ds:schemaRefs>
    <ds:schemaRef ds:uri="9f94fe76-4e69-4a06-93ce-361b54a8e543"/>
    <ds:schemaRef ds:uri="cf5a87e6-8225-499d-8aa7-664ff23f05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A6B2E7-CD55-478D-BEC8-4794A5943CF4}">
  <ds:schemaRefs>
    <ds:schemaRef ds:uri="http://schemas.microsoft.com/sharepoint/v3/contenttype/forms"/>
  </ds:schemaRefs>
</ds:datastoreItem>
</file>

<file path=customXml/itemProps3.xml><?xml version="1.0" encoding="utf-8"?>
<ds:datastoreItem xmlns:ds="http://schemas.openxmlformats.org/officeDocument/2006/customXml" ds:itemID="{ABC3541C-51DD-43E3-8C9A-56AC6823A20C}">
  <ds:schemaRefs>
    <ds:schemaRef ds:uri="9f94fe76-4e69-4a06-93ce-361b54a8e543"/>
    <ds:schemaRef ds:uri="cf5a87e6-8225-499d-8aa7-664ff23f05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DaVinci Template 1</Template>
  <TotalTime>31590</TotalTime>
  <Words>6667</Words>
  <Application>Microsoft Office PowerPoint</Application>
  <PresentationFormat>Widescreen</PresentationFormat>
  <Paragraphs>1006</Paragraphs>
  <Slides>113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113</vt:i4>
      </vt:variant>
    </vt:vector>
  </HeadingPairs>
  <TitlesOfParts>
    <vt:vector size="117" baseType="lpstr">
      <vt:lpstr>Courier New</vt:lpstr>
      <vt:lpstr>Arial</vt:lpstr>
      <vt:lpstr>Calibri</vt:lpstr>
      <vt:lpstr>CV Master Rev 02-2024</vt:lpstr>
      <vt:lpstr>PowerPoint Presentation</vt:lpstr>
      <vt:lpstr>Who am I?</vt:lpstr>
      <vt:lpstr>This presentation</vt:lpstr>
      <vt:lpstr>Pre-requisites &amp; Post-requisites</vt:lpstr>
      <vt:lpstr>Course Objectives</vt:lpstr>
      <vt:lpstr>Outline</vt:lpstr>
      <vt:lpstr>CRD Overview</vt:lpstr>
      <vt:lpstr>What is CRD?</vt:lpstr>
      <vt:lpstr>Primary objectives of CRD</vt:lpstr>
      <vt:lpstr>A pleasant side effect</vt:lpstr>
      <vt:lpstr>What CRD is not</vt:lpstr>
      <vt:lpstr>How CRD is different</vt:lpstr>
      <vt:lpstr>Conformance &amp; General Expectations</vt:lpstr>
      <vt:lpstr>Capability Statements</vt:lpstr>
      <vt:lpstr>Must Support</vt:lpstr>
      <vt:lpstr>Security expectations</vt:lpstr>
      <vt:lpstr>Identity expectations</vt:lpstr>
      <vt:lpstr>Logging expectations</vt:lpstr>
      <vt:lpstr>Other general expectations</vt:lpstr>
      <vt:lpstr>CRD Hooks</vt:lpstr>
      <vt:lpstr>Supported CRD Hooks</vt:lpstr>
      <vt:lpstr>Hook support expectations</vt:lpstr>
      <vt:lpstr>Order-related hooks</vt:lpstr>
      <vt:lpstr>Order collections</vt:lpstr>
      <vt:lpstr>Order Select</vt:lpstr>
      <vt:lpstr>Order Sign</vt:lpstr>
      <vt:lpstr>Order Dispatch</vt:lpstr>
      <vt:lpstr>Appointment Book</vt:lpstr>
      <vt:lpstr>Encounter Start</vt:lpstr>
      <vt:lpstr>Encounter Discharge</vt:lpstr>
      <vt:lpstr>Response Types</vt:lpstr>
      <vt:lpstr>What is a ‘Response Type’?</vt:lpstr>
      <vt:lpstr>Generic response rules</vt:lpstr>
      <vt:lpstr>Generic response rules (cont’d)</vt:lpstr>
      <vt:lpstr>Card Suggestion Handling</vt:lpstr>
      <vt:lpstr>Linking cards to requests</vt:lpstr>
      <vt:lpstr>Response Type Overview</vt:lpstr>
      <vt:lpstr>External Reference</vt:lpstr>
      <vt:lpstr>Instructions</vt:lpstr>
      <vt:lpstr>Propose Alternate Request</vt:lpstr>
      <vt:lpstr>Propose Alternate Request (cont’d)</vt:lpstr>
      <vt:lpstr>Identify Additional Orders</vt:lpstr>
      <vt:lpstr>Identify Additional Orders (cont’d)</vt:lpstr>
      <vt:lpstr>Request Form Completion</vt:lpstr>
      <vt:lpstr>Request Form Completion (cont’d)</vt:lpstr>
      <vt:lpstr>Create or Update Coverage Records</vt:lpstr>
      <vt:lpstr>Launch SMART Application</vt:lpstr>
      <vt:lpstr>Coverage Information</vt:lpstr>
      <vt:lpstr>Coverage Information</vt:lpstr>
      <vt:lpstr>Coverage Information Use Case</vt:lpstr>
      <vt:lpstr>Coverage Information is not a eligibility check</vt:lpstr>
      <vt:lpstr>What does a payer do?</vt:lpstr>
      <vt:lpstr>What billing codes are possible?</vt:lpstr>
      <vt:lpstr>Billing code considerations</vt:lpstr>
      <vt:lpstr>Coverage Information extension</vt:lpstr>
      <vt:lpstr>Coverage Information - coverage</vt:lpstr>
      <vt:lpstr>Coverage Information - covered</vt:lpstr>
      <vt:lpstr>What does ‘conditional’ mean?</vt:lpstr>
      <vt:lpstr>Coverage Information –  pa-needed</vt:lpstr>
      <vt:lpstr>Coverage Information –  doc-needed</vt:lpstr>
      <vt:lpstr>Coverage Information –  doc-reason</vt:lpstr>
      <vt:lpstr>Coverage Information - billingCode</vt:lpstr>
      <vt:lpstr>Coverage Information - reason</vt:lpstr>
      <vt:lpstr>Coverage Information - detail</vt:lpstr>
      <vt:lpstr>Coverage Information - dependency</vt:lpstr>
      <vt:lpstr>Coverage Information - questionnaire</vt:lpstr>
      <vt:lpstr>Coverage Information - ids</vt:lpstr>
      <vt:lpstr>Coverage Information – additional metadata</vt:lpstr>
      <vt:lpstr>Additional coverage information considerations</vt:lpstr>
      <vt:lpstr>CRD Workflow</vt:lpstr>
      <vt:lpstr>Workflow overview</vt:lpstr>
      <vt:lpstr>Enabling a service</vt:lpstr>
      <vt:lpstr>Enabling a Service (cont’d)</vt:lpstr>
      <vt:lpstr>CRD Endpoint Discovery</vt:lpstr>
      <vt:lpstr>CRD Service Discovery</vt:lpstr>
      <vt:lpstr>Prefetch discovery</vt:lpstr>
      <vt:lpstr>Interpreting prefetch x-fhir-query</vt:lpstr>
      <vt:lpstr>x-fhir-queries may get long…</vt:lpstr>
      <vt:lpstr>What should be in prefetch?</vt:lpstr>
      <vt:lpstr>CRD Configuration</vt:lpstr>
      <vt:lpstr>What is CRD Configuration?</vt:lpstr>
      <vt:lpstr>Example Discovery call</vt:lpstr>
      <vt:lpstr>Workflow diagram</vt:lpstr>
      <vt:lpstr>Hook invocation - client steps</vt:lpstr>
      <vt:lpstr>Coverage Determination</vt:lpstr>
      <vt:lpstr>Primary coverage</vt:lpstr>
      <vt:lpstr>Performing prefetch</vt:lpstr>
      <vt:lpstr>Fetched data profiles</vt:lpstr>
      <vt:lpstr>Configuration</vt:lpstr>
      <vt:lpstr>CRD process for server</vt:lpstr>
      <vt:lpstr>Querying data</vt:lpstr>
      <vt:lpstr>Querying data (cont’d)</vt:lpstr>
      <vt:lpstr>‘Standard’ queries</vt:lpstr>
      <vt:lpstr>What if key information is missing?</vt:lpstr>
      <vt:lpstr>What about delegates?</vt:lpstr>
      <vt:lpstr>If you can’t find the coverage</vt:lpstr>
      <vt:lpstr>Hook Response</vt:lpstr>
      <vt:lpstr>Acting on the Hook Information</vt:lpstr>
      <vt:lpstr>Rinse and Repeat</vt:lpstr>
      <vt:lpstr>Clinical action based on CRD</vt:lpstr>
      <vt:lpstr>Card feedback</vt:lpstr>
      <vt:lpstr>What if?</vt:lpstr>
      <vt:lpstr>Additional Considerations</vt:lpstr>
      <vt:lpstr>CRD Metrics</vt:lpstr>
      <vt:lpstr>Recommended model &amp; metrics</vt:lpstr>
      <vt:lpstr>ePA Coordination</vt:lpstr>
      <vt:lpstr>Coordination Diagram</vt:lpstr>
      <vt:lpstr>ePA Coordination Considerations</vt:lpstr>
      <vt:lpstr>Data retrieval</vt:lpstr>
      <vt:lpstr>Outline</vt:lpstr>
      <vt:lpstr>Summing Up</vt:lpstr>
      <vt:lpstr>Course Objectives</vt:lpstr>
      <vt:lpstr>Questions/Discussion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Kallem</dc:creator>
  <cp:lastModifiedBy>Lloyd McKenzie</cp:lastModifiedBy>
  <cp:revision>52</cp:revision>
  <dcterms:created xsi:type="dcterms:W3CDTF">2024-03-06T23:02:36Z</dcterms:created>
  <dcterms:modified xsi:type="dcterms:W3CDTF">2025-02-20T00:05:51Z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0x0101002C8FC9818E7A2340A2B524F46111FD15</vt:lpwstr>
  </property>
  <property fmtid="{D5CDD505-2E9C-101B-9397-08002B2CF9AE}" pid="3" name="MediaServiceImageTags">
    <vt:lpwstr/>
  </property>
</Properties>
</file>